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Roboto"/>
      <p:regular r:id="rId67"/>
      <p:bold r:id="rId68"/>
      <p:italic r:id="rId69"/>
      <p:boldItalic r:id="rId70"/>
    </p:embeddedFont>
    <p:embeddedFont>
      <p:font typeface="Google Sans"/>
      <p:regular r:id="rId71"/>
      <p:bold r:id="rId72"/>
      <p:italic r:id="rId73"/>
      <p:boldItalic r:id="rId74"/>
    </p:embeddedFont>
    <p:embeddedFont>
      <p:font typeface="Roboto Mono"/>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BE9A9F-DC09-45CD-8173-71CAB0B832A7}">
  <a:tblStyle styleId="{17BE9A9F-DC09-45CD-8173-71CAB0B832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GoogleSans-italic.fntdata"/><Relationship Id="rId72" Type="http://schemas.openxmlformats.org/officeDocument/2006/relationships/font" Target="fonts/GoogleSans-bold.fntdata"/><Relationship Id="rId31" Type="http://schemas.openxmlformats.org/officeDocument/2006/relationships/slide" Target="slides/slide24.xml"/><Relationship Id="rId75" Type="http://schemas.openxmlformats.org/officeDocument/2006/relationships/font" Target="fonts/RobotoMono-regular.fntdata"/><Relationship Id="rId30" Type="http://schemas.openxmlformats.org/officeDocument/2006/relationships/slide" Target="slides/slide23.xml"/><Relationship Id="rId74" Type="http://schemas.openxmlformats.org/officeDocument/2006/relationships/font" Target="fonts/GoogleSans-boldItalic.fntdata"/><Relationship Id="rId33" Type="http://schemas.openxmlformats.org/officeDocument/2006/relationships/slide" Target="slides/slide26.xml"/><Relationship Id="rId77" Type="http://schemas.openxmlformats.org/officeDocument/2006/relationships/font" Target="fonts/RobotoMono-italic.fntdata"/><Relationship Id="rId32" Type="http://schemas.openxmlformats.org/officeDocument/2006/relationships/slide" Target="slides/slide25.xml"/><Relationship Id="rId76" Type="http://schemas.openxmlformats.org/officeDocument/2006/relationships/font" Target="fonts/RobotoMono-bold.fntdata"/><Relationship Id="rId35" Type="http://schemas.openxmlformats.org/officeDocument/2006/relationships/slide" Target="slides/slide28.xml"/><Relationship Id="rId79" Type="http://schemas.openxmlformats.org/officeDocument/2006/relationships/font" Target="fonts/OpenSans-regular.fntdata"/><Relationship Id="rId34" Type="http://schemas.openxmlformats.org/officeDocument/2006/relationships/slide" Target="slides/slide27.xml"/><Relationship Id="rId78" Type="http://schemas.openxmlformats.org/officeDocument/2006/relationships/font" Target="fonts/RobotoMono-boldItalic.fntdata"/><Relationship Id="rId71" Type="http://schemas.openxmlformats.org/officeDocument/2006/relationships/font" Target="fonts/GoogleSans-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1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api/latest/jvm/stdlib/kotlin.rang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kotlinlang.org/byExample/02_control_flow/01_When"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null-safety.html#elvis-operator"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b8cdc7f5e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b8cdc7f5e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8cdc7f5e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8cdc7f5e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exploring Kotlin by having a look at its main elements, starting with numeric operators. </a:t>
            </a:r>
            <a:r>
              <a:rPr lang="en">
                <a:solidFill>
                  <a:schemeClr val="dk1"/>
                </a:solidFill>
              </a:rPr>
              <a:t>As with other languages, Kotlin uses +, -, *, / and % for </a:t>
            </a:r>
            <a:r>
              <a:rPr b="1" lang="en">
                <a:solidFill>
                  <a:schemeClr val="dk1"/>
                </a:solidFill>
              </a:rPr>
              <a:t>plus</a:t>
            </a:r>
            <a:r>
              <a:rPr lang="en">
                <a:solidFill>
                  <a:schemeClr val="dk1"/>
                </a:solidFill>
              </a:rPr>
              <a:t>, </a:t>
            </a:r>
            <a:r>
              <a:rPr b="1" lang="en">
                <a:solidFill>
                  <a:schemeClr val="dk1"/>
                </a:solidFill>
              </a:rPr>
              <a:t>minus</a:t>
            </a:r>
            <a:r>
              <a:rPr lang="en">
                <a:solidFill>
                  <a:schemeClr val="dk1"/>
                </a:solidFill>
              </a:rPr>
              <a:t>, </a:t>
            </a:r>
            <a:r>
              <a:rPr b="1" lang="en">
                <a:solidFill>
                  <a:schemeClr val="dk1"/>
                </a:solidFill>
              </a:rPr>
              <a:t>times</a:t>
            </a:r>
            <a:r>
              <a:rPr lang="en">
                <a:solidFill>
                  <a:schemeClr val="dk1"/>
                </a:solidFill>
              </a:rPr>
              <a:t>, </a:t>
            </a:r>
            <a:r>
              <a:rPr b="1" lang="en">
                <a:solidFill>
                  <a:schemeClr val="dk1"/>
                </a:solidFill>
              </a:rPr>
              <a:t>division</a:t>
            </a:r>
            <a:r>
              <a:rPr lang="en">
                <a:solidFill>
                  <a:schemeClr val="dk1"/>
                </a:solidFill>
              </a:rPr>
              <a:t> and </a:t>
            </a:r>
            <a:r>
              <a:rPr b="1" lang="en">
                <a:solidFill>
                  <a:schemeClr val="dk1"/>
                </a:solidFill>
              </a:rPr>
              <a:t>modulus </a:t>
            </a:r>
            <a:r>
              <a:rPr lang="en">
                <a:solidFill>
                  <a:schemeClr val="dk1"/>
                </a:solidFill>
              </a:rPr>
              <a:t>(or</a:t>
            </a:r>
            <a:r>
              <a:rPr b="1" lang="en">
                <a:solidFill>
                  <a:schemeClr val="dk1"/>
                </a:solidFill>
              </a:rPr>
              <a:t> remainder</a:t>
            </a:r>
            <a:r>
              <a:rPr lang="en">
                <a:solidFill>
                  <a:schemeClr val="dk1"/>
                </a:solidFill>
              </a:rPr>
              <a:t>). There’s also the increment and decrement operators, comparison operators, assignment operator, and equality operators.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cdc7f5e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cdc7f5e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operators are very straightforward, and behave just as you would expect based on other programming languages.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8cdc7f5e8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8cdc7f5e8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cdc7f5e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cdc7f5e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Kotlin supports different number types, such as </a:t>
            </a:r>
            <a:r>
              <a:rPr b="1" lang="en">
                <a:solidFill>
                  <a:schemeClr val="dk1"/>
                </a:solidFill>
              </a:rPr>
              <a:t>Int</a:t>
            </a:r>
            <a:r>
              <a:rPr lang="en">
                <a:solidFill>
                  <a:schemeClr val="dk1"/>
                </a:solidFill>
              </a:rPr>
              <a:t>, </a:t>
            </a:r>
            <a:r>
              <a:rPr b="1" lang="en">
                <a:solidFill>
                  <a:schemeClr val="dk1"/>
                </a:solidFill>
              </a:rPr>
              <a:t>Long</a:t>
            </a:r>
            <a:r>
              <a:rPr lang="en">
                <a:solidFill>
                  <a:schemeClr val="dk1"/>
                </a:solidFill>
              </a:rPr>
              <a:t>, </a:t>
            </a:r>
            <a:r>
              <a:rPr b="1" lang="en">
                <a:solidFill>
                  <a:schemeClr val="dk1"/>
                </a:solidFill>
              </a:rPr>
              <a:t>Double</a:t>
            </a:r>
            <a:r>
              <a:rPr lang="en">
                <a:solidFill>
                  <a:schemeClr val="dk1"/>
                </a:solidFill>
              </a:rPr>
              <a:t>, and </a:t>
            </a:r>
            <a:r>
              <a:rPr b="1" lang="en">
                <a:solidFill>
                  <a:schemeClr val="dk1"/>
                </a:solidFill>
              </a:rPr>
              <a:t>Float</a:t>
            </a:r>
            <a:r>
              <a:rPr lang="en">
                <a:solidFill>
                  <a:schemeClr val="dk1"/>
                </a:solidFill>
              </a:rPr>
              <a:t>. Notice that they all start with an initial cap in the output. Although they </a:t>
            </a:r>
            <a:r>
              <a:rPr lang="en" sz="1050">
                <a:solidFill>
                  <a:srgbClr val="3C4043"/>
                </a:solidFill>
                <a:highlight>
                  <a:srgbClr val="FFFFFF"/>
                </a:highlight>
                <a:latin typeface="Roboto"/>
                <a:ea typeface="Roboto"/>
                <a:cs typeface="Roboto"/>
                <a:sym typeface="Roboto"/>
              </a:rPr>
              <a:t>may not </a:t>
            </a:r>
            <a:r>
              <a:rPr lang="en">
                <a:highlight>
                  <a:srgbClr val="FFFFFF"/>
                </a:highlight>
              </a:rPr>
              <a:t>be objects in the internal representation, </a:t>
            </a:r>
            <a:r>
              <a:rPr lang="en"/>
              <a:t>they are </a:t>
            </a:r>
            <a:r>
              <a:rPr lang="en">
                <a:solidFill>
                  <a:schemeClr val="dk1"/>
                </a:solidFill>
              </a:rPr>
              <a:t>objects in the sense that we can call member functions and properties on them, and </a:t>
            </a:r>
            <a:r>
              <a:rPr b="1" lang="en">
                <a:solidFill>
                  <a:schemeClr val="dk1"/>
                </a:solidFill>
              </a:rPr>
              <a:t>Kotlin represents objects using initial caps</a:t>
            </a:r>
            <a:r>
              <a:rPr lang="en">
                <a:solidFill>
                  <a:schemeClr val="dk1"/>
                </a:solidFill>
              </a:rPr>
              <a:t>. More on this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8cdc7f5e8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8cdc7f5e8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8cdc7f5e8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8cdc7f5e8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cdc7f5e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cdc7f5e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 types in Kotlin are the same standard size as other languages.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8cdc7f5e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8cdc7f5e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non-integer numeric types: </a:t>
            </a:r>
            <a:r>
              <a:rPr b="1" lang="en"/>
              <a:t>Double</a:t>
            </a:r>
            <a:r>
              <a:rPr lang="en"/>
              <a:t>, </a:t>
            </a:r>
            <a:r>
              <a:rPr b="1" lang="en"/>
              <a:t>Float</a:t>
            </a:r>
            <a:r>
              <a:rPr lang="en"/>
              <a:t>, </a:t>
            </a:r>
            <a:r>
              <a:rPr b="1" lang="en"/>
              <a:t>Char</a:t>
            </a:r>
            <a:r>
              <a:rPr lang="en"/>
              <a:t>, and </a:t>
            </a:r>
            <a:r>
              <a:rPr b="1" lang="en"/>
              <a:t>Boolean</a:t>
            </a:r>
            <a:r>
              <a:rPr lang="en"/>
              <a:t> (including the boolean operators).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8cdc7f5e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8cdc7f5e8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operations keep the types of the operands, so 1/2 = 0, but 1.0/2.0 = 0.5.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cdc7f5e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cdc7f5e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Transition: 1 click</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Kotlin does not implicitly convert between number types, so you can't assign a </a:t>
            </a:r>
            <a:r>
              <a:rPr lang="en">
                <a:solidFill>
                  <a:schemeClr val="dk1"/>
                </a:solidFill>
                <a:latin typeface="Courier New"/>
                <a:ea typeface="Courier New"/>
                <a:cs typeface="Courier New"/>
                <a:sym typeface="Courier New"/>
              </a:rPr>
              <a:t>Short</a:t>
            </a:r>
            <a:r>
              <a:rPr lang="en">
                <a:solidFill>
                  <a:schemeClr val="dk1"/>
                </a:solidFill>
              </a:rPr>
              <a:t> value directly to a </a:t>
            </a:r>
            <a:r>
              <a:rPr lang="en">
                <a:solidFill>
                  <a:schemeClr val="dk1"/>
                </a:solidFill>
                <a:latin typeface="Courier New"/>
                <a:ea typeface="Courier New"/>
                <a:cs typeface="Courier New"/>
                <a:sym typeface="Courier New"/>
              </a:rPr>
              <a:t>Long</a:t>
            </a:r>
            <a:r>
              <a:rPr lang="en">
                <a:solidFill>
                  <a:schemeClr val="dk1"/>
                </a:solidFill>
              </a:rPr>
              <a:t> variable, or a </a:t>
            </a:r>
            <a:r>
              <a:rPr lang="en">
                <a:solidFill>
                  <a:schemeClr val="dk1"/>
                </a:solidFill>
                <a:latin typeface="Courier New"/>
                <a:ea typeface="Courier New"/>
                <a:cs typeface="Courier New"/>
                <a:sym typeface="Courier New"/>
              </a:rPr>
              <a:t>Byte</a:t>
            </a:r>
            <a:r>
              <a:rPr lang="en">
                <a:solidFill>
                  <a:schemeClr val="dk1"/>
                </a:solidFill>
              </a:rPr>
              <a:t> to an </a:t>
            </a:r>
            <a:r>
              <a:rPr lang="en">
                <a:solidFill>
                  <a:schemeClr val="dk1"/>
                </a:solidFill>
                <a:latin typeface="Courier New"/>
                <a:ea typeface="Courier New"/>
                <a:cs typeface="Courier New"/>
                <a:sym typeface="Courier New"/>
              </a:rPr>
              <a:t>Int</a:t>
            </a:r>
            <a:r>
              <a:rPr lang="en">
                <a:solidFill>
                  <a:schemeClr val="dk1"/>
                </a:solidFill>
              </a:rPr>
              <a:t>. Implicit number conversion is a common source of errors in programs, but you can avoid that by assigning values of different types with casting.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we create a variable and first show what happens if you try to reassign it with a type mismatch. We then use </a:t>
            </a:r>
            <a:r>
              <a:rPr lang="en">
                <a:solidFill>
                  <a:schemeClr val="dk1"/>
                </a:solidFill>
                <a:latin typeface="Courier New"/>
                <a:ea typeface="Courier New"/>
                <a:cs typeface="Courier New"/>
                <a:sym typeface="Courier New"/>
              </a:rPr>
              <a:t>toByte()</a:t>
            </a:r>
            <a:r>
              <a:rPr lang="en">
                <a:solidFill>
                  <a:schemeClr val="dk1"/>
                </a:solidFill>
              </a:rPr>
              <a:t> to cast it and print it without errors.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8cdc7f5e8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8cdc7f5e8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8cdc7f5e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8cdc7f5e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cdc7f5e8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cdc7f5e8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are a sequence of characters enclosed by double quotes that may also contain spaces and numbers.  </a:t>
            </a:r>
            <a:r>
              <a:rPr lang="en">
                <a:solidFill>
                  <a:schemeClr val="dk1"/>
                </a:solidFill>
              </a:rPr>
              <a:t>Strings are immutable.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string appears literally in source code, it is known as a string literal or an anonymous string. Kotlin has two types of string literals: escaped strings that may have escaped characters in them, and raw strings that can contain newlines and arbitrary text. A raw string is delimited by a triple quote </a:t>
            </a:r>
            <a:r>
              <a:rPr lang="en">
                <a:latin typeface="Courier New"/>
                <a:ea typeface="Courier New"/>
                <a:cs typeface="Courier New"/>
                <a:sym typeface="Courier New"/>
              </a:rPr>
              <a:t>("""</a:t>
            </a:r>
            <a:r>
              <a:rPr lang="en"/>
              <a:t>), contains no escaping and can contain newlines and any other characters.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8cdc7f5e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8cdc7f5e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 in Kotlin work pretty much like strings in any other programming language using </a:t>
            </a:r>
            <a:r>
              <a:rPr lang="en">
                <a:latin typeface="Courier New"/>
                <a:ea typeface="Courier New"/>
                <a:cs typeface="Courier New"/>
                <a:sym typeface="Courier New"/>
              </a:rPr>
              <a:t>"</a:t>
            </a:r>
            <a:r>
              <a:rPr lang="en"/>
              <a:t> for strings and </a:t>
            </a:r>
            <a:r>
              <a:rPr lang="en">
                <a:latin typeface="Courier New"/>
                <a:ea typeface="Courier New"/>
                <a:cs typeface="Courier New"/>
                <a:sym typeface="Courier New"/>
              </a:rPr>
              <a:t>'</a:t>
            </a:r>
            <a:r>
              <a:rPr lang="en"/>
              <a:t> for single characters, and you can concatenate strings with the </a:t>
            </a:r>
            <a:r>
              <a:rPr lang="en">
                <a:latin typeface="Courier New"/>
                <a:ea typeface="Courier New"/>
                <a:cs typeface="Courier New"/>
                <a:sym typeface="Courier New"/>
              </a:rPr>
              <a:t>+</a:t>
            </a:r>
            <a:r>
              <a:rPr lang="en"/>
              <a:t> operator.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You can create string templates by combining them with values. In this example, </a:t>
            </a:r>
            <a:r>
              <a:rPr lang="en">
                <a:solidFill>
                  <a:schemeClr val="dk1"/>
                </a:solidFill>
                <a:latin typeface="Courier New"/>
                <a:ea typeface="Courier New"/>
                <a:cs typeface="Courier New"/>
                <a:sym typeface="Courier New"/>
              </a:rPr>
              <a:t>$numberOfDogs </a:t>
            </a:r>
            <a:r>
              <a:rPr lang="en">
                <a:solidFill>
                  <a:schemeClr val="dk1"/>
                </a:solidFill>
              </a:rPr>
              <a:t>and </a:t>
            </a:r>
            <a:r>
              <a:rPr lang="en">
                <a:solidFill>
                  <a:schemeClr val="dk1"/>
                </a:solidFill>
                <a:latin typeface="Courier New"/>
                <a:ea typeface="Courier New"/>
                <a:cs typeface="Courier New"/>
                <a:sym typeface="Courier New"/>
              </a:rPr>
              <a:t>$numberOfCats</a:t>
            </a:r>
            <a:r>
              <a:rPr lang="en">
                <a:solidFill>
                  <a:schemeClr val="dk1"/>
                </a:solidFill>
              </a:rPr>
              <a:t> are replaced with the value of those variables. This is called </a:t>
            </a:r>
            <a:r>
              <a:rPr b="1" i="1" lang="en">
                <a:solidFill>
                  <a:schemeClr val="dk1"/>
                </a:solidFill>
              </a:rPr>
              <a:t>variable interpolation</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8cdc7f5e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8cdc7f5e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Transition: 1 click</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String literals can contain template expressions; pieces of code that are evaluated and whose results are concatenated into the string.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8cdc7f5e8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8cdc7f5e8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in other languages, a value can be the result of an expression. Use curly braces </a:t>
            </a:r>
            <a:r>
              <a:rPr lang="en">
                <a:solidFill>
                  <a:schemeClr val="dk1"/>
                </a:solidFill>
                <a:latin typeface="Courier New"/>
                <a:ea typeface="Courier New"/>
                <a:cs typeface="Courier New"/>
                <a:sym typeface="Courier New"/>
              </a:rPr>
              <a:t>{}</a:t>
            </a:r>
            <a:r>
              <a:rPr lang="en">
                <a:solidFill>
                  <a:schemeClr val="dk1"/>
                </a:solidFill>
              </a:rPr>
              <a:t> to define the expression.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cdc7f5e8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cdc7f5e8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cdc7f5e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cdc7f5e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Kotlin has powerful type inference, and usually you just let the compiler do the work by inferring it. However, you can explicitly declare the type of a variable. Kotlin does not enforce immutability, though it is recommended. In essence use val over var.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cdc7f5e8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cdc7f5e8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type you store in a variable is inferred when the compiler can figure it out from context. If you want, you can also specify the type of a variable explicitly, using </a:t>
            </a:r>
            <a:r>
              <a:rPr b="1" lang="en"/>
              <a:t>colon notation</a:t>
            </a:r>
            <a:r>
              <a:rPr lang="en"/>
              <a:t>. </a:t>
            </a:r>
            <a:endParaRPr/>
          </a:p>
          <a:p>
            <a:pPr indent="0" lvl="0" marL="0" rtl="0" algn="l">
              <a:spcBef>
                <a:spcPts val="1000"/>
              </a:spcBef>
              <a:spcAft>
                <a:spcPts val="0"/>
              </a:spcAft>
              <a:buClr>
                <a:schemeClr val="dk1"/>
              </a:buClr>
              <a:buSzPts val="1100"/>
              <a:buFont typeface="Arial"/>
              <a:buNone/>
            </a:pPr>
            <a:r>
              <a:rPr lang="en"/>
              <a:t>Some things to note about colon notation:</a:t>
            </a:r>
            <a:endParaRPr/>
          </a:p>
          <a:p>
            <a:pPr indent="-317500" lvl="0" marL="457200" rtl="0" algn="l">
              <a:spcBef>
                <a:spcPts val="1000"/>
              </a:spcBef>
              <a:spcAft>
                <a:spcPts val="0"/>
              </a:spcAft>
              <a:buSzPts val="1400"/>
              <a:buChar char="●"/>
            </a:pPr>
            <a:r>
              <a:rPr lang="en">
                <a:solidFill>
                  <a:schemeClr val="dk1"/>
                </a:solidFill>
              </a:rPr>
              <a:t>T</a:t>
            </a:r>
            <a:r>
              <a:rPr lang="en"/>
              <a:t>he data type comes after the variable name</a:t>
            </a:r>
            <a:endParaRPr/>
          </a:p>
          <a:p>
            <a:pPr indent="-317500" lvl="0" marL="457200" rtl="0" algn="l">
              <a:spcBef>
                <a:spcPts val="0"/>
              </a:spcBef>
              <a:spcAft>
                <a:spcPts val="0"/>
              </a:spcAft>
              <a:buSzPts val="1400"/>
              <a:buChar char="●"/>
            </a:pPr>
            <a:r>
              <a:rPr lang="en"/>
              <a:t>Always put a space after </a:t>
            </a: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8cdc7f5e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8cdc7f5e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Kotlin supports two types of variables: changeable and unchangeable. With </a:t>
            </a:r>
            <a:r>
              <a:rPr lang="en">
                <a:solidFill>
                  <a:schemeClr val="dk1"/>
                </a:solidFill>
                <a:latin typeface="Courier New"/>
                <a:ea typeface="Courier New"/>
                <a:cs typeface="Courier New"/>
                <a:sym typeface="Courier New"/>
              </a:rPr>
              <a:t>var</a:t>
            </a:r>
            <a:r>
              <a:rPr lang="en">
                <a:solidFill>
                  <a:schemeClr val="dk1"/>
                </a:solidFill>
              </a:rPr>
              <a:t>, you can assign a value, then change the value later in the program. With </a:t>
            </a:r>
            <a:r>
              <a:rPr lang="en">
                <a:solidFill>
                  <a:schemeClr val="dk1"/>
                </a:solidFill>
                <a:latin typeface="Courier New"/>
                <a:ea typeface="Courier New"/>
                <a:cs typeface="Courier New"/>
                <a:sym typeface="Courier New"/>
              </a:rPr>
              <a:t>val</a:t>
            </a:r>
            <a:r>
              <a:rPr lang="en">
                <a:solidFill>
                  <a:schemeClr val="dk1"/>
                </a:solidFill>
              </a:rPr>
              <a:t>, you can assign a value once. If you try to change it to something else, you get an error.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Kotlin does not enforce immutability, though it is recommended. In essence use </a:t>
            </a:r>
            <a:r>
              <a:rPr lang="en">
                <a:solidFill>
                  <a:schemeClr val="dk1"/>
                </a:solidFill>
                <a:latin typeface="Courier New"/>
                <a:ea typeface="Courier New"/>
                <a:cs typeface="Courier New"/>
                <a:sym typeface="Courier New"/>
              </a:rPr>
              <a:t>val</a:t>
            </a:r>
            <a:r>
              <a:rPr lang="en">
                <a:solidFill>
                  <a:schemeClr val="dk1"/>
                </a:solidFill>
              </a:rPr>
              <a:t> over </a:t>
            </a:r>
            <a:r>
              <a:rPr lang="en">
                <a:solidFill>
                  <a:schemeClr val="dk1"/>
                </a:solidFill>
                <a:latin typeface="Courier New"/>
                <a:ea typeface="Courier New"/>
                <a:cs typeface="Courier New"/>
                <a:sym typeface="Courier New"/>
              </a:rPr>
              <a:t>var</a:t>
            </a:r>
            <a:r>
              <a:rPr lang="en">
                <a:solidFill>
                  <a:schemeClr val="dk1"/>
                </a:solidFill>
              </a:rPr>
              <a: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8cdc7f5e8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8cdc7f5e8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 example. You can assign the </a:t>
            </a:r>
            <a:r>
              <a:rPr lang="en">
                <a:solidFill>
                  <a:schemeClr val="dk1"/>
                </a:solidFill>
                <a:latin typeface="Courier New"/>
                <a:ea typeface="Courier New"/>
                <a:cs typeface="Courier New"/>
                <a:sym typeface="Courier New"/>
              </a:rPr>
              <a:t>count</a:t>
            </a:r>
            <a:r>
              <a:rPr lang="en">
                <a:solidFill>
                  <a:schemeClr val="dk1"/>
                </a:solidFill>
              </a:rPr>
              <a:t> variable a value, then assign it a new value, because it is defined with </a:t>
            </a:r>
            <a:r>
              <a:rPr b="1" lang="en">
                <a:solidFill>
                  <a:schemeClr val="dk1"/>
                </a:solidFill>
              </a:rPr>
              <a:t>var</a:t>
            </a:r>
            <a:r>
              <a:rPr lang="en">
                <a:solidFill>
                  <a:schemeClr val="dk1"/>
                </a:solidFill>
              </a:rPr>
              <a:t>. Trying to assign a new value to </a:t>
            </a:r>
            <a:r>
              <a:rPr lang="en">
                <a:solidFill>
                  <a:schemeClr val="dk1"/>
                </a:solidFill>
                <a:latin typeface="Courier New"/>
                <a:ea typeface="Courier New"/>
                <a:cs typeface="Courier New"/>
                <a:sym typeface="Courier New"/>
              </a:rPr>
              <a:t>size</a:t>
            </a:r>
            <a:r>
              <a:rPr lang="en">
                <a:solidFill>
                  <a:schemeClr val="dk1"/>
                </a:solidFill>
              </a:rPr>
              <a:t> gives an error because it is defined with </a:t>
            </a:r>
            <a:r>
              <a:rPr b="1" lang="en">
                <a:solidFill>
                  <a:schemeClr val="dk1"/>
                </a:solidFill>
              </a:rPr>
              <a:t>val</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in Kotlin, by default, variables cannot be null. We'll talk about null safety a bit later in this lesson.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8cdc7f5e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8cdc7f5e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8cdc7f5e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8cdc7f5e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8cdc7f5e8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8cdc7f5e8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8cdc7f5e8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8cdc7f5e8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 most common conditional is an </a:t>
            </a:r>
            <a:r>
              <a:rPr lang="en">
                <a:solidFill>
                  <a:schemeClr val="dk1"/>
                </a:solidFill>
                <a:highlight>
                  <a:srgbClr val="FFFFFF"/>
                </a:highlight>
                <a:latin typeface="Courier New"/>
                <a:ea typeface="Courier New"/>
                <a:cs typeface="Courier New"/>
                <a:sym typeface="Courier New"/>
              </a:rPr>
              <a:t>if/else</a:t>
            </a:r>
            <a:r>
              <a:rPr lang="en">
                <a:solidFill>
                  <a:schemeClr val="dk1"/>
                </a:solidFill>
                <a:highlight>
                  <a:srgbClr val="FFFFFF"/>
                </a:highlight>
              </a:rPr>
              <a:t> statement. </a:t>
            </a:r>
            <a:r>
              <a:rPr lang="en">
                <a:solidFill>
                  <a:schemeClr val="dk1"/>
                </a:solidFill>
                <a:highlight>
                  <a:srgbClr val="FFFFFF"/>
                </a:highlight>
                <a:latin typeface="Courier New"/>
                <a:ea typeface="Courier New"/>
                <a:cs typeface="Courier New"/>
                <a:sym typeface="Courier New"/>
              </a:rPr>
              <a:t>If</a:t>
            </a:r>
            <a:r>
              <a:rPr lang="en">
                <a:solidFill>
                  <a:schemeClr val="dk1"/>
                </a:solidFill>
                <a:highlight>
                  <a:srgbClr val="FFFFFF"/>
                </a:highlight>
              </a:rPr>
              <a:t> statements let you specify a block of code (the code within the curly braces following the </a:t>
            </a:r>
            <a:r>
              <a:rPr lang="en">
                <a:solidFill>
                  <a:schemeClr val="dk1"/>
                </a:solidFill>
                <a:highlight>
                  <a:srgbClr val="FFFFFF"/>
                </a:highlight>
                <a:latin typeface="Courier New"/>
                <a:ea typeface="Courier New"/>
                <a:cs typeface="Courier New"/>
                <a:sym typeface="Courier New"/>
              </a:rPr>
              <a:t>if</a:t>
            </a:r>
            <a:r>
              <a:rPr lang="en">
                <a:solidFill>
                  <a:schemeClr val="dk1"/>
                </a:solidFill>
                <a:highlight>
                  <a:srgbClr val="FFFFFF"/>
                </a:highlight>
              </a:rPr>
              <a:t>) that is executed only if a given condition is </a:t>
            </a:r>
            <a:r>
              <a:rPr lang="en">
                <a:solidFill>
                  <a:schemeClr val="dk1"/>
                </a:solidFill>
                <a:highlight>
                  <a:srgbClr val="FFFFFF"/>
                </a:highlight>
                <a:latin typeface="Courier New"/>
                <a:ea typeface="Courier New"/>
                <a:cs typeface="Courier New"/>
                <a:sym typeface="Courier New"/>
              </a:rPr>
              <a:t>true</a:t>
            </a:r>
            <a:r>
              <a:rPr lang="en">
                <a:solidFill>
                  <a:schemeClr val="dk1"/>
                </a:solidFill>
                <a:highlight>
                  <a:srgbClr val="FFFFFF"/>
                </a:highlight>
              </a:rPr>
              <a:t>. If the condition is </a:t>
            </a:r>
            <a:r>
              <a:rPr lang="en">
                <a:solidFill>
                  <a:schemeClr val="dk1"/>
                </a:solidFill>
                <a:highlight>
                  <a:srgbClr val="FFFFFF"/>
                </a:highlight>
                <a:latin typeface="Courier New"/>
                <a:ea typeface="Courier New"/>
                <a:cs typeface="Courier New"/>
                <a:sym typeface="Courier New"/>
              </a:rPr>
              <a:t>false</a:t>
            </a:r>
            <a:r>
              <a:rPr lang="en">
                <a:solidFill>
                  <a:schemeClr val="dk1"/>
                </a:solidFill>
                <a:highlight>
                  <a:srgbClr val="FFFFFF"/>
                </a:highlight>
              </a:rPr>
              <a:t>, then the code specified by an </a:t>
            </a:r>
            <a:r>
              <a:rPr lang="en">
                <a:solidFill>
                  <a:schemeClr val="dk1"/>
                </a:solidFill>
                <a:highlight>
                  <a:srgbClr val="FFFFFF"/>
                </a:highlight>
                <a:latin typeface="Courier New"/>
                <a:ea typeface="Courier New"/>
                <a:cs typeface="Courier New"/>
                <a:sym typeface="Courier New"/>
              </a:rPr>
              <a:t>else</a:t>
            </a:r>
            <a:r>
              <a:rPr lang="en">
                <a:solidFill>
                  <a:schemeClr val="dk1"/>
                </a:solidFill>
                <a:highlight>
                  <a:srgbClr val="FFFFFF"/>
                </a:highlight>
              </a:rPr>
              <a:t> statement is executed. Note that the </a:t>
            </a:r>
            <a:r>
              <a:rPr lang="en">
                <a:solidFill>
                  <a:schemeClr val="dk1"/>
                </a:solidFill>
                <a:highlight>
                  <a:srgbClr val="FFFFFF"/>
                </a:highlight>
                <a:latin typeface="Courier New"/>
                <a:ea typeface="Courier New"/>
                <a:cs typeface="Courier New"/>
                <a:sym typeface="Courier New"/>
              </a:rPr>
              <a:t>else</a:t>
            </a:r>
            <a:r>
              <a:rPr lang="en">
                <a:solidFill>
                  <a:schemeClr val="dk1"/>
                </a:solidFill>
                <a:highlight>
                  <a:srgbClr val="FFFFFF"/>
                </a:highlight>
              </a:rPr>
              <a:t> block is not required.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8cdc7f5e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8cdc7f5e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in other languages, you can have multiple cases by using </a:t>
            </a:r>
            <a:r>
              <a:rPr lang="en">
                <a:latin typeface="Courier New"/>
                <a:ea typeface="Courier New"/>
                <a:cs typeface="Courier New"/>
                <a:sym typeface="Courier New"/>
              </a:rPr>
              <a:t>else if</a:t>
            </a:r>
            <a:r>
              <a:rPr lang="en"/>
              <a:t>. Note that you can use any comparison or equality operator in the </a:t>
            </a:r>
            <a:r>
              <a:rPr lang="en">
                <a:latin typeface="Courier New"/>
                <a:ea typeface="Courier New"/>
                <a:cs typeface="Courier New"/>
                <a:sym typeface="Courier New"/>
              </a:rPr>
              <a:t>if</a:t>
            </a:r>
            <a:r>
              <a:rPr lang="en"/>
              <a:t> / </a:t>
            </a:r>
            <a:r>
              <a:rPr lang="en">
                <a:latin typeface="Courier New"/>
                <a:ea typeface="Courier New"/>
                <a:cs typeface="Courier New"/>
                <a:sym typeface="Courier New"/>
              </a:rPr>
              <a:t>else</a:t>
            </a:r>
            <a:r>
              <a:rPr lang="en"/>
              <a:t> conditions, not just </a:t>
            </a:r>
            <a:r>
              <a:rPr lang="en">
                <a:latin typeface="Courier New"/>
                <a:ea typeface="Courier New"/>
                <a:cs typeface="Courier New"/>
                <a:sym typeface="Courier New"/>
              </a:rPr>
              <a:t>==</a:t>
            </a:r>
            <a:r>
              <a:rPr lang="en"/>
              <a:t> or </a:t>
            </a:r>
            <a:r>
              <a:rPr lang="en">
                <a:latin typeface="Courier New"/>
                <a:ea typeface="Courier New"/>
                <a:cs typeface="Courier New"/>
                <a:sym typeface="Courier New"/>
              </a:rPr>
              <a:t>&lt;</a:t>
            </a:r>
            <a:r>
              <a:rPr lang="en"/>
              <a:t> as shown above. </a:t>
            </a:r>
            <a:r>
              <a:rPr lang="en">
                <a:solidFill>
                  <a:schemeClr val="dk1"/>
                </a:solidFill>
              </a:rPr>
              <a:t>You can also use logical and ("</a:t>
            </a:r>
            <a:r>
              <a:rPr lang="en">
                <a:solidFill>
                  <a:schemeClr val="dk1"/>
                </a:solidFill>
                <a:latin typeface="Courier New"/>
                <a:ea typeface="Courier New"/>
                <a:cs typeface="Courier New"/>
                <a:sym typeface="Courier New"/>
              </a:rPr>
              <a:t>&amp;&amp;</a:t>
            </a:r>
            <a:r>
              <a:rPr lang="en">
                <a:solidFill>
                  <a:schemeClr val="dk1"/>
                </a:solidFill>
              </a:rPr>
              <a:t>"), and logical or ("</a:t>
            </a:r>
            <a:r>
              <a:rPr lang="en">
                <a:solidFill>
                  <a:schemeClr val="dk1"/>
                </a:solidFill>
                <a:latin typeface="Courier New"/>
                <a:ea typeface="Courier New"/>
                <a:cs typeface="Courier New"/>
                <a:sym typeface="Courier New"/>
              </a:rPr>
              <a:t>||</a:t>
            </a:r>
            <a:r>
              <a:rPr lang="en">
                <a:solidFill>
                  <a:schemeClr val="dk1"/>
                </a:solidFill>
              </a:rPr>
              <a:t>") operators. </a:t>
            </a:r>
            <a:r>
              <a:rPr lang="en"/>
              <a:t>See the slide on </a:t>
            </a:r>
            <a:r>
              <a:rPr lang="en" u="sng">
                <a:solidFill>
                  <a:schemeClr val="hlink"/>
                </a:solidFill>
                <a:hlinkClick action="ppaction://hlinksldjump" r:id="rId2"/>
              </a:rPr>
              <a:t>Operators</a:t>
            </a:r>
            <a:r>
              <a:rPr lang="en"/>
              <a:t> for more information.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cdc7f5e8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cdc7f5e8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range (or "interval") defines the inclusive boundaries around a contiguous span of values of some comparable type, such as an </a:t>
            </a:r>
            <a:r>
              <a:rPr lang="en">
                <a:solidFill>
                  <a:schemeClr val="dk1"/>
                </a:solidFill>
                <a:latin typeface="Courier New"/>
                <a:ea typeface="Courier New"/>
                <a:cs typeface="Courier New"/>
                <a:sym typeface="Courier New"/>
              </a:rPr>
              <a:t>intRange</a:t>
            </a:r>
            <a:r>
              <a:rPr lang="en">
                <a:solidFill>
                  <a:schemeClr val="dk1"/>
                </a:solidFill>
              </a:rPr>
              <a:t> (for example, integers from 1 to 100 inclusive). The first number is the start point, the second number is the endpoint.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ranges are bounded, and the left side of the range is always </a:t>
            </a:r>
            <a:r>
              <a:rPr lang="en">
                <a:solidFill>
                  <a:schemeClr val="dk1"/>
                </a:solidFill>
                <a:latin typeface="Courier New"/>
                <a:ea typeface="Courier New"/>
                <a:cs typeface="Courier New"/>
                <a:sym typeface="Courier New"/>
              </a:rPr>
              <a:t>&lt;=</a:t>
            </a:r>
            <a:r>
              <a:rPr lang="en">
                <a:solidFill>
                  <a:schemeClr val="dk1"/>
                </a:solidFill>
              </a:rPr>
              <a:t> the right side of the range.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the implementation itself is immutable, there is no restriction that objects stored must also be immutable. If mutable objects are stored here, then the range effectively becomes mutable.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8cdc7f5e8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8cdc7f5e8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Kotlin, the condition you test can use ranges, too. Ranges let you specify a subset of a larger group, so here, for example, we're only concerned with integers between 1 and 100. (i.e., a range of values of type </a:t>
            </a:r>
            <a:r>
              <a:rPr lang="en">
                <a:solidFill>
                  <a:schemeClr val="dk1"/>
                </a:solidFill>
                <a:latin typeface="Courier New"/>
                <a:ea typeface="Courier New"/>
                <a:cs typeface="Courier New"/>
                <a:sym typeface="Courier New"/>
              </a:rPr>
              <a:t>Int</a:t>
            </a:r>
            <a:r>
              <a:rPr lang="en">
                <a:solidFill>
                  <a:schemeClr val="dk1"/>
                </a:solidFill>
              </a:rPr>
              <a:t>, or </a:t>
            </a:r>
            <a:r>
              <a:rPr lang="en">
                <a:solidFill>
                  <a:schemeClr val="dk1"/>
                </a:solidFill>
                <a:latin typeface="Courier New"/>
                <a:ea typeface="Courier New"/>
                <a:cs typeface="Courier New"/>
                <a:sym typeface="Courier New"/>
              </a:rPr>
              <a:t>IntRange</a:t>
            </a:r>
            <a:r>
              <a:rPr lang="en">
                <a:solidFill>
                  <a:schemeClr val="dk1"/>
                </a:solidFill>
              </a:rPr>
              <a:t>). There are equivalent classes to </a:t>
            </a:r>
            <a:r>
              <a:rPr lang="en">
                <a:solidFill>
                  <a:schemeClr val="dk1"/>
                </a:solidFill>
                <a:latin typeface="Courier New"/>
                <a:ea typeface="Courier New"/>
                <a:cs typeface="Courier New"/>
                <a:sym typeface="Courier New"/>
              </a:rPr>
              <a:t>IntRange</a:t>
            </a:r>
            <a:r>
              <a:rPr lang="en">
                <a:solidFill>
                  <a:schemeClr val="dk1"/>
                </a:solidFill>
              </a:rPr>
              <a:t> for each of the other types, such as </a:t>
            </a:r>
            <a:r>
              <a:rPr lang="en">
                <a:solidFill>
                  <a:schemeClr val="dk1"/>
                </a:solidFill>
                <a:latin typeface="Courier New"/>
                <a:ea typeface="Courier New"/>
                <a:cs typeface="Courier New"/>
                <a:sym typeface="Courier New"/>
              </a:rPr>
              <a:t>CharRange</a:t>
            </a:r>
            <a:r>
              <a:rPr lang="en">
                <a:solidFill>
                  <a:schemeClr val="dk1"/>
                </a:solidFill>
              </a:rPr>
              <a:t> and </a:t>
            </a:r>
            <a:r>
              <a:rPr lang="en">
                <a:solidFill>
                  <a:schemeClr val="dk1"/>
                </a:solidFill>
                <a:latin typeface="Courier New"/>
                <a:ea typeface="Courier New"/>
                <a:cs typeface="Courier New"/>
                <a:sym typeface="Courier New"/>
              </a:rPr>
              <a:t>LongRange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Optional</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also define a step size between the bounding elements of the range. For example, in 1..8, if we defined a step size of 2, our range would include the elements 1, 3, 5, 7. (see </a:t>
            </a:r>
            <a:r>
              <a:rPr lang="en" u="sng">
                <a:solidFill>
                  <a:schemeClr val="hlink"/>
                </a:solidFill>
                <a:hlinkClick r:id="rId2"/>
              </a:rPr>
              <a:t>Ranges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for (i in 1..8 step 2) print(i)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1155CC"/>
                </a:solidFill>
                <a:latin typeface="Courier New"/>
                <a:ea typeface="Courier New"/>
                <a:cs typeface="Courier New"/>
                <a:sym typeface="Courier New"/>
              </a:rPr>
              <a:t>=&gt;1357</a:t>
            </a:r>
            <a:endParaRPr>
              <a:solidFill>
                <a:srgbClr val="1155CC"/>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8cdc7f5e8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8cdc7f5e8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nicer way to write a series of </a:t>
            </a:r>
            <a:r>
              <a:rPr lang="en">
                <a:latin typeface="Courier New"/>
                <a:ea typeface="Courier New"/>
                <a:cs typeface="Courier New"/>
                <a:sym typeface="Courier New"/>
              </a:rPr>
              <a:t>if</a:t>
            </a:r>
            <a:r>
              <a:rPr lang="en"/>
              <a:t>/</a:t>
            </a:r>
            <a:r>
              <a:rPr lang="en">
                <a:latin typeface="Courier New"/>
                <a:ea typeface="Courier New"/>
                <a:cs typeface="Courier New"/>
                <a:sym typeface="Courier New"/>
              </a:rPr>
              <a:t>else</a:t>
            </a:r>
            <a:r>
              <a:rPr lang="en"/>
              <a:t> statements in Kotlin, using the </a:t>
            </a:r>
            <a:r>
              <a:rPr lang="en">
                <a:latin typeface="Courier New"/>
                <a:ea typeface="Courier New"/>
                <a:cs typeface="Courier New"/>
                <a:sym typeface="Courier New"/>
              </a:rPr>
              <a:t>when</a:t>
            </a:r>
            <a:r>
              <a:rPr lang="en"/>
              <a:t> statement. It's a bit like the "switch" statement in other languages. Conditions in a </a:t>
            </a:r>
            <a:r>
              <a:rPr lang="en">
                <a:latin typeface="Courier New"/>
                <a:ea typeface="Courier New"/>
                <a:cs typeface="Courier New"/>
                <a:sym typeface="Courier New"/>
              </a:rPr>
              <a:t>when</a:t>
            </a:r>
            <a:r>
              <a:rPr lang="en"/>
              <a:t> statement can also use ranges.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Resource:</a:t>
            </a:r>
            <a:endParaRPr b="1">
              <a:solidFill>
                <a:schemeClr val="dk1"/>
              </a:solidFill>
            </a:endParaRPr>
          </a:p>
          <a:p>
            <a:pPr indent="-317500" lvl="0" marL="457200" rtl="0" algn="l">
              <a:spcBef>
                <a:spcPts val="0"/>
              </a:spcBef>
              <a:spcAft>
                <a:spcPts val="0"/>
              </a:spcAft>
              <a:buSzPts val="1400"/>
              <a:buChar char="●"/>
            </a:pPr>
            <a:r>
              <a:rPr lang="en">
                <a:solidFill>
                  <a:schemeClr val="dk1"/>
                </a:solidFill>
              </a:rPr>
              <a:t>See </a:t>
            </a:r>
            <a:r>
              <a:rPr lang="en" u="sng">
                <a:solidFill>
                  <a:schemeClr val="accent5"/>
                </a:solidFill>
                <a:hlinkClick r:id="rId2">
                  <a:extLst>
                    <a:ext uri="{A12FA001-AC4F-418D-AE19-62706E023703}">
                      <ahyp:hlinkClr val="tx"/>
                    </a:ext>
                  </a:extLst>
                </a:hlinkClick>
              </a:rPr>
              <a:t>When Expression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8cdc7f5e8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8cdc7f5e8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Kotlin supports </a:t>
            </a:r>
            <a:r>
              <a:rPr lang="en">
                <a:latin typeface="Courier New"/>
                <a:ea typeface="Courier New"/>
                <a:cs typeface="Courier New"/>
                <a:sym typeface="Courier New"/>
              </a:rPr>
              <a:t>for</a:t>
            </a:r>
            <a:r>
              <a:rPr lang="en"/>
              <a:t> loops, </a:t>
            </a:r>
            <a:r>
              <a:rPr lang="en">
                <a:latin typeface="Courier New"/>
                <a:ea typeface="Courier New"/>
                <a:cs typeface="Courier New"/>
                <a:sym typeface="Courier New"/>
              </a:rPr>
              <a:t>while</a:t>
            </a:r>
            <a:r>
              <a:rPr lang="en"/>
              <a:t> loops, </a:t>
            </a:r>
            <a:r>
              <a:rPr lang="en">
                <a:latin typeface="Courier New"/>
                <a:ea typeface="Courier New"/>
                <a:cs typeface="Courier New"/>
                <a:sym typeface="Courier New"/>
              </a:rPr>
              <a:t>do-while</a:t>
            </a:r>
            <a:r>
              <a:rPr lang="en"/>
              <a:t> loops. Let’s look at examples of each one starting with for loops.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Here, we use a </a:t>
            </a:r>
            <a:r>
              <a:rPr lang="en">
                <a:solidFill>
                  <a:schemeClr val="dk1"/>
                </a:solidFill>
                <a:latin typeface="Courier New"/>
                <a:ea typeface="Courier New"/>
                <a:cs typeface="Courier New"/>
                <a:sym typeface="Courier New"/>
              </a:rPr>
              <a:t>for</a:t>
            </a:r>
            <a:r>
              <a:rPr lang="en">
                <a:solidFill>
                  <a:schemeClr val="dk1"/>
                </a:solidFill>
              </a:rPr>
              <a:t> loop to iterate through the array and print the elements</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cdc7f5e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cdc7f5e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Kotlin, you can loop through the elements and the indexes at the same time.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8cdc7f5e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8cdc7f5e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specify ranges of numbers or characters, alphabetically. As in other languages, you don't have to step forward by 1. You can define the step size. You can also step backward using </a:t>
            </a:r>
            <a:r>
              <a:rPr lang="en">
                <a:latin typeface="Courier New"/>
                <a:ea typeface="Courier New"/>
                <a:cs typeface="Courier New"/>
                <a:sym typeface="Courier New"/>
              </a:rPr>
              <a:t>downTo</a:t>
            </a:r>
            <a:r>
              <a:rPr lang="en"/>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8cdc7f5e8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8cdc7f5e8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a:t>Click </a:t>
            </a:r>
            <a:r>
              <a:rPr b="1" lang="en"/>
              <a:t>+ Create New Project</a:t>
            </a:r>
            <a:r>
              <a:rPr lang="en"/>
              <a:t> to start a new project.</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cdc7f5e8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cdc7f5e8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Transition: 1 click</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Like other languages, Kotlin has </a:t>
            </a:r>
            <a:r>
              <a:rPr lang="en">
                <a:solidFill>
                  <a:schemeClr val="dk1"/>
                </a:solidFill>
                <a:latin typeface="Courier New"/>
                <a:ea typeface="Courier New"/>
                <a:cs typeface="Courier New"/>
                <a:sym typeface="Courier New"/>
              </a:rPr>
              <a:t>while</a:t>
            </a:r>
            <a:r>
              <a:rPr lang="en">
                <a:solidFill>
                  <a:schemeClr val="dk1"/>
                </a:solidFill>
              </a:rPr>
              <a:t> loops, </a:t>
            </a:r>
            <a:r>
              <a:rPr lang="en">
                <a:solidFill>
                  <a:schemeClr val="dk1"/>
                </a:solidFill>
                <a:latin typeface="Courier New"/>
                <a:ea typeface="Courier New"/>
                <a:cs typeface="Courier New"/>
                <a:sym typeface="Courier New"/>
              </a:rPr>
              <a:t>do...while</a:t>
            </a:r>
            <a:r>
              <a:rPr lang="en">
                <a:solidFill>
                  <a:schemeClr val="dk1"/>
                </a:solidFill>
              </a:rPr>
              <a:t> loops, and </a:t>
            </a:r>
            <a:r>
              <a:rPr lang="en">
                <a:solidFill>
                  <a:schemeClr val="dk1"/>
                </a:solidFill>
                <a:latin typeface="Courier New"/>
                <a:ea typeface="Courier New"/>
                <a:cs typeface="Courier New"/>
                <a:sym typeface="Courier New"/>
              </a:rPr>
              <a:t>++</a:t>
            </a:r>
            <a:r>
              <a:rPr lang="en">
                <a:solidFill>
                  <a:schemeClr val="dk1"/>
                </a:solidFill>
              </a:rPr>
              <a:t> and </a:t>
            </a:r>
            <a:r>
              <a:rPr lang="en">
                <a:solidFill>
                  <a:schemeClr val="dk1"/>
                </a:solidFill>
                <a:latin typeface="Courier New"/>
                <a:ea typeface="Courier New"/>
                <a:cs typeface="Courier New"/>
                <a:sym typeface="Courier New"/>
              </a:rPr>
              <a:t>--</a:t>
            </a:r>
            <a:r>
              <a:rPr lang="en">
                <a:solidFill>
                  <a:schemeClr val="dk1"/>
                </a:solidFill>
              </a:rPr>
              <a:t> operators.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8cdc7f5e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8cdc7f5e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Kotlin also has </a:t>
            </a:r>
            <a:r>
              <a:rPr lang="en">
                <a:solidFill>
                  <a:schemeClr val="dk1"/>
                </a:solidFill>
                <a:latin typeface="Courier New"/>
                <a:ea typeface="Courier New"/>
                <a:cs typeface="Courier New"/>
                <a:sym typeface="Courier New"/>
              </a:rPr>
              <a:t>repeat</a:t>
            </a:r>
            <a:r>
              <a:rPr lang="en">
                <a:solidFill>
                  <a:schemeClr val="dk1"/>
                </a:solidFill>
              </a:rPr>
              <a:t> loops that let you repeat a block of code that follows inside its curly braces. The number in parentheses is the number of times it should be repeated. This print command is executed twice.</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cdc7f5e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cdc7f5e8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cdc7f5e8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cdc7f5e8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list is an ordered collection with access to its elements via indices—integer numbers that reflect their position. Elements can occur more than once in a list.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8cdc7f5e8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8cdc7f5e8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Lists created with </a:t>
            </a:r>
            <a:r>
              <a:rPr lang="en">
                <a:latin typeface="Courier New"/>
                <a:ea typeface="Courier New"/>
                <a:cs typeface="Courier New"/>
                <a:sym typeface="Courier New"/>
              </a:rPr>
              <a:t>listOf()</a:t>
            </a:r>
            <a:r>
              <a:rPr lang="en"/>
              <a:t> cannot be changed (immutable).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cdc7f5e8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cdc7f5e8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we'll use </a:t>
            </a:r>
            <a:r>
              <a:rPr lang="en">
                <a:latin typeface="Courier New"/>
                <a:ea typeface="Courier New"/>
                <a:cs typeface="Courier New"/>
                <a:sym typeface="Courier New"/>
              </a:rPr>
              <a:t>mutableListOf</a:t>
            </a:r>
            <a:r>
              <a:rPr lang="en"/>
              <a:t> to create a list that can be changed. In the example, the </a:t>
            </a:r>
            <a:r>
              <a:rPr lang="en">
                <a:latin typeface="Courier New"/>
                <a:ea typeface="Courier New"/>
                <a:cs typeface="Courier New"/>
                <a:sym typeface="Courier New"/>
              </a:rPr>
              <a:t>remove() </a:t>
            </a:r>
            <a:r>
              <a:rPr lang="en"/>
              <a:t>method</a:t>
            </a:r>
            <a:r>
              <a:rPr b="1" lang="en"/>
              <a:t> </a:t>
            </a:r>
            <a:r>
              <a:rPr lang="en"/>
              <a:t>returns true when it successfully removes the item passed.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Note that in the result ("kotlin.Boolean"), </a:t>
            </a:r>
            <a:r>
              <a:rPr lang="en">
                <a:solidFill>
                  <a:schemeClr val="dk1"/>
                </a:solidFill>
                <a:highlight>
                  <a:srgbClr val="FFFF00"/>
                </a:highlight>
              </a:rPr>
              <a:t>Boolean</a:t>
            </a:r>
            <a:r>
              <a:rPr lang="en">
                <a:highlight>
                  <a:srgbClr val="FFFF00"/>
                </a:highlight>
              </a:rPr>
              <a:t> starts with an initial cap because it's an object. Although you'll see it in REPL, for subsequent slides, we'll omit the type in the result for clarity</a:t>
            </a:r>
            <a:r>
              <a:rPr lang="en"/>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8cdc7f5e8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b8cdc7f5e8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 are used to organize data so that a related set of values can be easily sorted or searched.</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8cdc7f5e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8cdc7f5e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other languages, Kotlin has arrays. Unlike lists in Kotlin, which have mutable and immutable versions, there is </a:t>
            </a:r>
            <a:r>
              <a:rPr b="1" lang="en"/>
              <a:t>no mutable version of an Array</a:t>
            </a:r>
            <a:r>
              <a:rPr lang="en"/>
              <a:t>. Once you create an array, the size is fixed. You can't add or remove elements, except by copying to a new array.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Declare an array of strings using </a:t>
            </a:r>
            <a:r>
              <a:rPr lang="en">
                <a:latin typeface="Courier New"/>
                <a:ea typeface="Courier New"/>
                <a:cs typeface="Courier New"/>
                <a:sym typeface="Courier New"/>
              </a:rPr>
              <a:t>arrayOf()</a:t>
            </a:r>
            <a:r>
              <a:rPr lang="en"/>
              <a:t>. Use the </a:t>
            </a:r>
            <a:r>
              <a:rPr lang="en">
                <a:latin typeface="Courier New"/>
                <a:ea typeface="Courier New"/>
                <a:cs typeface="Courier New"/>
                <a:sym typeface="Courier New"/>
              </a:rPr>
              <a:t>java.util.Arrays.toString()</a:t>
            </a:r>
            <a:r>
              <a:rPr lang="en"/>
              <a:t> array utility to print it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you can also add "</a:t>
            </a:r>
            <a:r>
              <a:rPr lang="en">
                <a:solidFill>
                  <a:schemeClr val="dk1"/>
                </a:solidFill>
                <a:latin typeface="Courier New"/>
                <a:ea typeface="Courier New"/>
                <a:cs typeface="Courier New"/>
                <a:sym typeface="Courier New"/>
              </a:rPr>
              <a:t>import java.util.Arrays</a:t>
            </a:r>
            <a:r>
              <a:rPr lang="en">
                <a:solidFill>
                  <a:schemeClr val="dk1"/>
                </a:solidFill>
                <a:latin typeface="Consolas"/>
                <a:ea typeface="Consolas"/>
                <a:cs typeface="Consolas"/>
                <a:sym typeface="Consolas"/>
              </a:rPr>
              <a:t>"</a:t>
            </a:r>
            <a:r>
              <a:rPr lang="en"/>
              <a:t> and then use "</a:t>
            </a:r>
            <a:r>
              <a:rPr lang="en">
                <a:latin typeface="Courier New"/>
                <a:ea typeface="Courier New"/>
                <a:cs typeface="Courier New"/>
                <a:sym typeface="Courier New"/>
              </a:rPr>
              <a:t>println(</a:t>
            </a:r>
            <a:r>
              <a:rPr lang="en">
                <a:solidFill>
                  <a:schemeClr val="dk1"/>
                </a:solidFill>
                <a:latin typeface="Courier New"/>
                <a:ea typeface="Courier New"/>
                <a:cs typeface="Courier New"/>
                <a:sym typeface="Courier New"/>
              </a:rPr>
              <a:t>Arrays.toString(school)</a:t>
            </a:r>
            <a:r>
              <a:rPr lang="en">
                <a:solidFill>
                  <a:schemeClr val="dk1"/>
                </a:solidFill>
                <a:latin typeface="Consolas"/>
                <a:ea typeface="Consolas"/>
                <a:cs typeface="Consolas"/>
                <a:sym typeface="Consolas"/>
              </a:rPr>
              <a:t>" to print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rules about using </a:t>
            </a:r>
            <a:r>
              <a:rPr lang="en">
                <a:latin typeface="Courier New"/>
                <a:ea typeface="Courier New"/>
                <a:cs typeface="Courier New"/>
                <a:sym typeface="Courier New"/>
              </a:rPr>
              <a:t>val</a:t>
            </a:r>
            <a:r>
              <a:rPr lang="en"/>
              <a:t> and </a:t>
            </a:r>
            <a:r>
              <a:rPr lang="en">
                <a:latin typeface="Courier New"/>
                <a:ea typeface="Courier New"/>
                <a:cs typeface="Courier New"/>
                <a:sym typeface="Courier New"/>
              </a:rPr>
              <a:t>var</a:t>
            </a:r>
            <a:r>
              <a:rPr lang="en"/>
              <a:t> are the same with arrays as for lists.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8cdc7f5e8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8cdc7f5e8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declare arrays with </a:t>
            </a:r>
            <a:r>
              <a:rPr lang="en">
                <a:solidFill>
                  <a:schemeClr val="dk1"/>
                </a:solidFill>
              </a:rPr>
              <a:t>a mix of types, or just </a:t>
            </a:r>
            <a:r>
              <a:rPr lang="en"/>
              <a:t>one type for all the elements. In the second example, although we define an array of only integers using </a:t>
            </a:r>
            <a:r>
              <a:rPr lang="en">
                <a:latin typeface="Courier New"/>
                <a:ea typeface="Courier New"/>
                <a:cs typeface="Courier New"/>
                <a:sym typeface="Courier New"/>
              </a:rPr>
              <a:t>intArrayOf()</a:t>
            </a:r>
            <a:r>
              <a:rPr lang="en"/>
              <a:t>. There are corresponding builders, or instantiation functions, for arrays of other types.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8cdc7f5e8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8cdc7f5e8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we combine the two arrays and then </a:t>
            </a:r>
            <a:r>
              <a:rPr lang="en">
                <a:latin typeface="Consolas"/>
                <a:ea typeface="Consolas"/>
                <a:cs typeface="Consolas"/>
                <a:sym typeface="Consolas"/>
              </a:rPr>
              <a:t>println</a:t>
            </a:r>
            <a:r>
              <a:rPr lang="en"/>
              <a:t> the resulting array.</a:t>
            </a:r>
            <a:endParaRPr/>
          </a:p>
          <a:p>
            <a:pPr indent="0" lvl="0" marL="0" rtl="0" algn="l">
              <a:spcBef>
                <a:spcPts val="0"/>
              </a:spcBef>
              <a:spcAft>
                <a:spcPts val="0"/>
              </a:spcAft>
              <a:buNone/>
            </a:pPr>
            <a:r>
              <a:rPr lang="en"/>
              <a:t>Be sure to add </a:t>
            </a:r>
            <a:r>
              <a:rPr lang="en">
                <a:latin typeface="Courier New"/>
                <a:ea typeface="Courier New"/>
                <a:cs typeface="Courier New"/>
                <a:sym typeface="Courier New"/>
              </a:rPr>
              <a:t>import java.util.Arrays</a:t>
            </a:r>
            <a:r>
              <a:rPr lang="en"/>
              <a:t> as a header if you have not already done 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Note that operator overloading is happening in the background and that </a:t>
            </a:r>
            <a:r>
              <a:rPr lang="en">
                <a:latin typeface="Consolas"/>
                <a:ea typeface="Consolas"/>
                <a:cs typeface="Consolas"/>
                <a:sym typeface="Consolas"/>
              </a:rPr>
              <a:t>+</a:t>
            </a:r>
            <a:r>
              <a:rPr lang="en"/>
              <a:t> is calling</a:t>
            </a:r>
            <a:endParaRPr/>
          </a:p>
          <a:p>
            <a:pPr indent="0" lvl="0" marL="0" rtl="0" algn="l">
              <a:spcBef>
                <a:spcPts val="0"/>
              </a:spcBef>
              <a:spcAft>
                <a:spcPts val="0"/>
              </a:spcAft>
              <a:buClr>
                <a:schemeClr val="dk1"/>
              </a:buClr>
              <a:buSzPts val="1100"/>
              <a:buFont typeface="Arial"/>
              <a:buNone/>
            </a:pPr>
            <a:r>
              <a:rPr lang="en"/>
              <a:t>operator </a:t>
            </a:r>
            <a:r>
              <a:rPr lang="en">
                <a:latin typeface="Courier New"/>
                <a:ea typeface="Courier New"/>
                <a:cs typeface="Courier New"/>
                <a:sym typeface="Courier New"/>
              </a:rPr>
              <a:t>fun plus(other:IntArray) : IntArray</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numbers2.plus(numbers)</a:t>
            </a:r>
            <a:r>
              <a:rPr lang="en"/>
              <a:t> would generate the same result as</a:t>
            </a:r>
            <a:r>
              <a:rPr lang="en">
                <a:latin typeface="Courier New"/>
                <a:ea typeface="Courier New"/>
                <a:cs typeface="Courier New"/>
                <a:sym typeface="Courier New"/>
              </a:rPr>
              <a:t> numbers2 + numbers</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cdc7f5e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cdc7f5e8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Select </a:t>
            </a:r>
            <a:r>
              <a:rPr b="1" lang="en"/>
              <a:t>Kotlin</a:t>
            </a:r>
            <a:r>
              <a:rPr lang="en"/>
              <a:t> and </a:t>
            </a:r>
            <a:r>
              <a:rPr b="1" lang="en"/>
              <a:t>JVM | IDEA</a:t>
            </a:r>
            <a:r>
              <a:rPr lang="en"/>
              <a:t>, and click </a:t>
            </a:r>
            <a:r>
              <a:rPr b="1" lang="en"/>
              <a:t>Next.</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8cdc7f5e8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8cdc7f5e8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8cdc7f5e8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8cdc7f5e8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solidFill>
                  <a:schemeClr val="dk1"/>
                </a:solidFill>
              </a:rPr>
              <a:t> hallmark of Kotlin, is its attempt to eliminate the danger of null references in code. Null references occur when code attempts to access a variable that doesn't refer to anything, potentially stopping code execution and causing a </a:t>
            </a:r>
            <a:r>
              <a:rPr lang="en">
                <a:solidFill>
                  <a:schemeClr val="dk1"/>
                </a:solidFill>
                <a:latin typeface="Courier New"/>
                <a:ea typeface="Courier New"/>
                <a:cs typeface="Courier New"/>
                <a:sym typeface="Courier New"/>
              </a:rPr>
              <a:t>NullPointerException</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8cdc7f5e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8cdc7f5e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nullable versus non-nullable variables. Programming errors involving nulls have been the source of countless bugs. Kotlin seeks to reduce bugs by introducing non-nullable variables. Because variables cannot be null by default, there is less risk of code code execution failing due to </a:t>
            </a:r>
            <a:r>
              <a:rPr lang="en">
                <a:solidFill>
                  <a:schemeClr val="dk1"/>
                </a:solidFill>
                <a:latin typeface="Courier New"/>
                <a:ea typeface="Courier New"/>
                <a:cs typeface="Courier New"/>
                <a:sym typeface="Courier New"/>
              </a:rPr>
              <a:t>NullPointerExceptions</a:t>
            </a:r>
            <a:r>
              <a:rPr lang="en">
                <a:solidFill>
                  <a:schemeClr val="dk1"/>
                </a:solidFill>
              </a:rPr>
              <a:t>. The line of code above, for example, is not allowed by the compiler.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8cdc7f5e8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b8cdc7f5e8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took care of the error. When you have complex data types, such as a list:</a:t>
            </a:r>
            <a:endParaRPr/>
          </a:p>
          <a:p>
            <a:pPr indent="-317500" lvl="0" marL="457200" rtl="0" algn="l">
              <a:spcBef>
                <a:spcPts val="0"/>
              </a:spcBef>
              <a:spcAft>
                <a:spcPts val="0"/>
              </a:spcAft>
              <a:buSzPts val="1400"/>
              <a:buChar char="●"/>
            </a:pPr>
            <a:r>
              <a:rPr lang="en"/>
              <a:t>You can allow the elements of the list to be null.</a:t>
            </a:r>
            <a:endParaRPr/>
          </a:p>
          <a:p>
            <a:pPr indent="-317500" lvl="0" marL="457200" rtl="0" algn="l">
              <a:spcBef>
                <a:spcPts val="0"/>
              </a:spcBef>
              <a:spcAft>
                <a:spcPts val="0"/>
              </a:spcAft>
              <a:buSzPts val="1400"/>
              <a:buChar char="●"/>
            </a:pPr>
            <a:r>
              <a:rPr lang="en"/>
              <a:t>You can allow for the list to be null, but if it's not null its elements cannot be null.</a:t>
            </a:r>
            <a:endParaRPr/>
          </a:p>
          <a:p>
            <a:pPr indent="-317500" lvl="0" marL="457200" rtl="0" algn="l">
              <a:spcBef>
                <a:spcPts val="0"/>
              </a:spcBef>
              <a:spcAft>
                <a:spcPts val="0"/>
              </a:spcAft>
              <a:buSzPts val="1400"/>
              <a:buChar char="●"/>
            </a:pPr>
            <a:r>
              <a:rPr lang="en"/>
              <a:t>You can allow both the list or the elements to be null.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8cdc7f5e8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8cdc7f5e8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Transition: 1 click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You can test for null with the </a:t>
            </a:r>
            <a:r>
              <a:rPr lang="en">
                <a:latin typeface="Courier New"/>
                <a:ea typeface="Courier New"/>
                <a:cs typeface="Courier New"/>
                <a:sym typeface="Courier New"/>
              </a:rPr>
              <a:t>?</a:t>
            </a:r>
            <a:r>
              <a:rPr lang="en"/>
              <a:t> operator, saving you the pain of writing many </a:t>
            </a:r>
            <a:r>
              <a:rPr lang="en">
                <a:latin typeface="Courier New"/>
                <a:ea typeface="Courier New"/>
                <a:cs typeface="Courier New"/>
                <a:sym typeface="Courier New"/>
              </a:rPr>
              <a:t>if/else</a:t>
            </a:r>
            <a:r>
              <a:rPr lang="en"/>
              <a:t> statements.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the first example is written in Kotlin, it's more the way you might test for null in Java or other languages. It's still in Kotlin, but it's not the idiomatic Kotlin way to do it. The last line of code in the example simply says "call dec() on </a:t>
            </a:r>
            <a:r>
              <a:rPr lang="en">
                <a:latin typeface="Courier New"/>
                <a:ea typeface="Courier New"/>
                <a:cs typeface="Courier New"/>
                <a:sym typeface="Courier New"/>
              </a:rPr>
              <a:t>numberOfBooks</a:t>
            </a:r>
            <a:r>
              <a:rPr lang="en"/>
              <a:t> if it's not null."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8cdc7f5e8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8cdc7f5e8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really love </a:t>
            </a:r>
            <a:r>
              <a:rPr lang="en">
                <a:latin typeface="Courier New"/>
                <a:ea typeface="Courier New"/>
                <a:cs typeface="Courier New"/>
                <a:sym typeface="Courier New"/>
              </a:rPr>
              <a:t>NullPointerExceptions</a:t>
            </a:r>
            <a:r>
              <a:rPr lang="en"/>
              <a:t>, Kotlin lets you keep them. The not-null assertion operator, </a:t>
            </a:r>
            <a:r>
              <a:rPr lang="en">
                <a:latin typeface="Courier New"/>
                <a:ea typeface="Courier New"/>
                <a:cs typeface="Courier New"/>
                <a:sym typeface="Courier New"/>
              </a:rPr>
              <a:t>!!</a:t>
            </a:r>
            <a:r>
              <a:rPr lang="en"/>
              <a:t> (double-bang), converts any value to a non-null type and throws an exception if the value is null.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programming slang, the exclamation mark is often called a "bang," so the not-null assertion operator is sometimes called the "double-bang" or "bang bang" operator.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Warning: </a:t>
            </a:r>
            <a:r>
              <a:rPr lang="en">
                <a:solidFill>
                  <a:schemeClr val="dk1"/>
                </a:solidFill>
                <a:latin typeface="Roboto"/>
                <a:ea typeface="Roboto"/>
                <a:cs typeface="Roboto"/>
                <a:sym typeface="Roboto"/>
              </a:rPr>
              <a:t> Because </a:t>
            </a:r>
            <a:r>
              <a:rPr lang="en">
                <a:solidFill>
                  <a:schemeClr val="dk1"/>
                </a:solidFill>
                <a:latin typeface="Courier New"/>
                <a:ea typeface="Courier New"/>
                <a:cs typeface="Courier New"/>
                <a:sym typeface="Courier New"/>
              </a:rPr>
              <a:t>!!</a:t>
            </a:r>
            <a:r>
              <a:rPr lang="en">
                <a:solidFill>
                  <a:schemeClr val="dk1"/>
                </a:solidFill>
                <a:latin typeface="Roboto"/>
                <a:ea typeface="Roboto"/>
                <a:cs typeface="Roboto"/>
                <a:sym typeface="Roboto"/>
              </a:rPr>
              <a:t> will throw an exception, it should only be used when it would be exceptional to hold a null </a:t>
            </a:r>
            <a:r>
              <a:rPr lang="en">
                <a:solidFill>
                  <a:schemeClr val="dk1"/>
                </a:solidFill>
                <a:latin typeface="Roboto"/>
                <a:ea typeface="Roboto"/>
                <a:cs typeface="Roboto"/>
                <a:sym typeface="Roboto"/>
              </a:rPr>
              <a:t>value</a:t>
            </a:r>
            <a:r>
              <a:rPr lang="en">
                <a:solidFill>
                  <a:schemeClr val="dk1"/>
                </a:solidFill>
                <a:latin typeface="Roboto"/>
                <a:ea typeface="Roboto"/>
                <a:cs typeface="Roboto"/>
                <a:sym typeface="Roboto"/>
              </a:rPr>
              <a:t>.</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cdc7f5e8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cdc7f5e8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example is shorthand for: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"if </a:t>
            </a:r>
            <a:r>
              <a:rPr lang="en">
                <a:latin typeface="Courier New"/>
                <a:ea typeface="Courier New"/>
                <a:cs typeface="Courier New"/>
                <a:sym typeface="Courier New"/>
              </a:rPr>
              <a:t>numberOfBooks</a:t>
            </a:r>
            <a:r>
              <a:rPr lang="en"/>
              <a:t> is not null, decrement and use it; otherwise use the value after the </a:t>
            </a:r>
            <a:r>
              <a:rPr lang="en">
                <a:latin typeface="Courier New"/>
                <a:ea typeface="Courier New"/>
                <a:cs typeface="Courier New"/>
                <a:sym typeface="Courier New"/>
              </a:rPr>
              <a:t>?:</a:t>
            </a:r>
            <a:r>
              <a:rPr lang="en"/>
              <a:t>, which is </a:t>
            </a:r>
            <a:r>
              <a:rPr lang="en">
                <a:latin typeface="Courier New"/>
                <a:ea typeface="Courier New"/>
                <a:cs typeface="Courier New"/>
                <a:sym typeface="Courier New"/>
              </a:rPr>
              <a:t>0</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a:t>
            </a:r>
            <a:r>
              <a:rPr lang="en">
                <a:latin typeface="Courier New"/>
                <a:ea typeface="Courier New"/>
                <a:cs typeface="Courier New"/>
                <a:sym typeface="Courier New"/>
              </a:rPr>
              <a:t>numberOfBooks</a:t>
            </a:r>
            <a:r>
              <a:rPr lang="en"/>
              <a:t> is null, evaluation is stopped, and the </a:t>
            </a:r>
            <a:r>
              <a:rPr lang="en">
                <a:latin typeface="Courier New"/>
                <a:ea typeface="Courier New"/>
                <a:cs typeface="Courier New"/>
                <a:sym typeface="Courier New"/>
              </a:rPr>
              <a:t>dec()</a:t>
            </a:r>
            <a:r>
              <a:rPr lang="en"/>
              <a:t> method is not called. Combining the null tests with </a:t>
            </a:r>
            <a:r>
              <a:rPr lang="en">
                <a:solidFill>
                  <a:schemeClr val="dk1"/>
                </a:solidFill>
              </a:rPr>
              <a:t>the elvis operator </a:t>
            </a:r>
            <a:r>
              <a:rPr lang="en"/>
              <a:t>reduces them to a single line, and avoids having to use a longer </a:t>
            </a:r>
            <a:r>
              <a:rPr lang="en">
                <a:latin typeface="Courier New"/>
                <a:ea typeface="Courier New"/>
                <a:cs typeface="Courier New"/>
                <a:sym typeface="Courier New"/>
              </a:rPr>
              <a:t>if/else</a:t>
            </a:r>
            <a:r>
              <a:rPr lang="en"/>
              <a:t> statement.</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Resource:</a:t>
            </a:r>
            <a:endParaRPr b="1">
              <a:solidFill>
                <a:schemeClr val="dk1"/>
              </a:solidFill>
            </a:endParaRPr>
          </a:p>
          <a:p>
            <a:pPr indent="-317500" lvl="0" marL="457200" rtl="0" algn="l">
              <a:spcBef>
                <a:spcPts val="0"/>
              </a:spcBef>
              <a:spcAft>
                <a:spcPts val="0"/>
              </a:spcAft>
              <a:buSzPts val="1400"/>
              <a:buChar char="●"/>
            </a:pPr>
            <a:r>
              <a:rPr lang="en" u="sng">
                <a:solidFill>
                  <a:schemeClr val="hlink"/>
                </a:solidFill>
                <a:hlinkClick r:id="rId2"/>
              </a:rPr>
              <a:t>Elvis Operator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8cdc7f5e8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8cdc7f5e8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b8cdc7f5e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b8cdc7f5e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8cdc7f5e8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8cdc7f5e8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8cdc7f5e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8cdc7f5e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Name the project and click </a:t>
            </a:r>
            <a:r>
              <a:rPr b="1" lang="en"/>
              <a:t>Next</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8cdc7f5e8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8cdc7f5e8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a:t>Select </a:t>
            </a:r>
            <a:r>
              <a:rPr b="1" lang="en"/>
              <a:t>Tools &gt; Kotlin &gt; Kotlin REPL</a:t>
            </a:r>
            <a:r>
              <a:rPr lang="en"/>
              <a:t> to open the REPL.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8cdc7f5e8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8cdc7f5e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a:ea typeface="Roboto"/>
                <a:cs typeface="Roboto"/>
                <a:sym typeface="Roboto"/>
              </a:rPr>
              <a:t>Enter the code below into the REPL:</a:t>
            </a:r>
            <a:endParaRPr>
              <a:solidFill>
                <a:schemeClr val="dk1"/>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fun printHello() {</a:t>
            </a:r>
            <a:endParaRPr>
              <a:solidFill>
                <a:schemeClr val="dk1"/>
              </a:solidFill>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println("Hello World")</a:t>
            </a:r>
            <a:endParaRPr>
              <a:solidFill>
                <a:schemeClr val="dk1"/>
              </a:solidFill>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a:ea typeface="Roboto"/>
                <a:cs typeface="Roboto"/>
                <a:sym typeface="Roboto"/>
              </a:rPr>
              <a:t>Commands that you type into the REPL are interpreted as soon as you press </a:t>
            </a:r>
            <a:r>
              <a:rPr b="1" lang="en">
                <a:solidFill>
                  <a:schemeClr val="dk1"/>
                </a:solidFill>
                <a:latin typeface="Roboto"/>
                <a:ea typeface="Roboto"/>
                <a:cs typeface="Roboto"/>
                <a:sym typeface="Roboto"/>
              </a:rPr>
              <a:t>Ctl+Enter</a:t>
            </a:r>
            <a:r>
              <a:rPr lang="en">
                <a:solidFill>
                  <a:schemeClr val="dk1"/>
                </a:solidFill>
                <a:latin typeface="Roboto"/>
                <a:ea typeface="Roboto"/>
                <a:cs typeface="Roboto"/>
                <a:sym typeface="Roboto"/>
              </a:rPr>
              <a:t> (</a:t>
            </a:r>
            <a:r>
              <a:rPr b="1" lang="en">
                <a:solidFill>
                  <a:schemeClr val="dk1"/>
                </a:solidFill>
                <a:latin typeface="Roboto"/>
                <a:ea typeface="Roboto"/>
                <a:cs typeface="Roboto"/>
                <a:sym typeface="Roboto"/>
              </a:rPr>
              <a:t>Cmd+Enter</a:t>
            </a:r>
            <a:r>
              <a:rPr lang="en">
                <a:solidFill>
                  <a:schemeClr val="dk1"/>
                </a:solidFill>
                <a:latin typeface="Roboto"/>
                <a:ea typeface="Roboto"/>
                <a:cs typeface="Roboto"/>
                <a:sym typeface="Roboto"/>
              </a:rPr>
              <a:t> on a Mac). Let's take a quick look at the Kotlin code in this slide. </a:t>
            </a:r>
            <a:endParaRPr>
              <a:solidFill>
                <a:schemeClr val="dk1"/>
              </a:solidFill>
              <a:latin typeface="Roboto"/>
              <a:ea typeface="Roboto"/>
              <a:cs typeface="Roboto"/>
              <a:sym typeface="Roboto"/>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latin typeface="Roboto"/>
                <a:ea typeface="Roboto"/>
                <a:cs typeface="Roboto"/>
                <a:sym typeface="Roboto"/>
              </a:rPr>
              <a:t>The </a:t>
            </a:r>
            <a:r>
              <a:rPr lang="en">
                <a:solidFill>
                  <a:schemeClr val="dk1"/>
                </a:solidFill>
                <a:latin typeface="Courier New"/>
                <a:ea typeface="Courier New"/>
                <a:cs typeface="Courier New"/>
                <a:sym typeface="Courier New"/>
              </a:rPr>
              <a:t>fun</a:t>
            </a:r>
            <a:r>
              <a:rPr lang="en">
                <a:solidFill>
                  <a:schemeClr val="dk1"/>
                </a:solidFill>
                <a:latin typeface="Roboto"/>
                <a:ea typeface="Roboto"/>
                <a:cs typeface="Roboto"/>
                <a:sym typeface="Roboto"/>
              </a:rPr>
              <a:t> keyword designates a function, followed by the name. </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As with other programming languages, the parentheses are for function arguments, if any, and the curly braces frame the code for the function. </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There is no return type because the function doesn't return anything. </a:t>
            </a:r>
            <a:endParaRPr>
              <a:solidFill>
                <a:schemeClr val="dk1"/>
              </a:solidFill>
            </a:endParaRPr>
          </a:p>
          <a:p>
            <a:pPr indent="-317500" lvl="0" marL="457200" rtl="0" algn="l">
              <a:lnSpc>
                <a:spcPct val="115000"/>
              </a:lnSpc>
              <a:spcBef>
                <a:spcPts val="0"/>
              </a:spcBef>
              <a:spcAft>
                <a:spcPts val="0"/>
              </a:spcAft>
              <a:buClr>
                <a:schemeClr val="dk1"/>
              </a:buClr>
              <a:buSzPts val="1400"/>
              <a:buFont typeface="Roboto"/>
              <a:buChar char="●"/>
            </a:pPr>
            <a:r>
              <a:rPr lang="en"/>
              <a:t>Note that there are no semicolons at the ends of lines. If you're used to adding them, that's OK. You can either add them or leave them 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cdc7f5e8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cdc7f5e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ithub.com/JetBrains/kotlin-web-site/blob/master/LICENSE" TargetMode="External"/><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ithub.com/JetBrains/kotlin-web-site/blob/master/LICENSE" TargetMode="External"/><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tle">
  <p:cSld name="BLANK_2">
    <p:spTree>
      <p:nvGrpSpPr>
        <p:cNvPr id="13" name="Shape 13"/>
        <p:cNvGrpSpPr/>
        <p:nvPr/>
      </p:nvGrpSpPr>
      <p:grpSpPr>
        <a:xfrm>
          <a:off x="0" y="0"/>
          <a:ext cx="0" cy="0"/>
          <a:chOff x="0" y="0"/>
          <a:chExt cx="0" cy="0"/>
        </a:xfrm>
      </p:grpSpPr>
      <p:sp>
        <p:nvSpPr>
          <p:cNvPr id="14" name="Google Shape;14;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txBox="1"/>
          <p:nvPr>
            <p:ph idx="1"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 name="Google Shape;18;p2"/>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
        <p:nvSpPr>
          <p:cNvPr id="19" name="Google Shape;19;p2"/>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pic>
        <p:nvPicPr>
          <p:cNvPr id="20" name="Google Shape;20;p2"/>
          <p:cNvPicPr preferRelativeResize="0"/>
          <p:nvPr/>
        </p:nvPicPr>
        <p:blipFill>
          <a:blip r:embed="rId3">
            <a:alphaModFix/>
          </a:blip>
          <a:stretch>
            <a:fillRect/>
          </a:stretch>
        </p:blipFill>
        <p:spPr>
          <a:xfrm>
            <a:off x="0" y="0"/>
            <a:ext cx="9144000" cy="4670926"/>
          </a:xfrm>
          <a:prstGeom prst="rect">
            <a:avLst/>
          </a:prstGeom>
          <a:noFill/>
          <a:ln>
            <a:noFill/>
          </a:ln>
        </p:spPr>
      </p:pic>
    </p:spTree>
  </p:cSld>
  <p:clrMapOvr>
    <a:masterClrMapping/>
  </p:clrMapOvr>
  <p:extLst>
    <p:ext uri="{DCECCB84-F9BA-43D5-87BE-67443E8EF086}">
      <p15:sldGuideLst>
        <p15:guide id="1" orient="horz" pos="31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042"/>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AFAFA"/>
              </a:buClr>
              <a:buSzPts val="5200"/>
              <a:buNone/>
              <a:defRPr sz="5200">
                <a:solidFill>
                  <a:srgbClr val="FAFAFA"/>
                </a:solidFill>
              </a:defRPr>
            </a:lvl1pPr>
            <a:lvl2pPr lvl="1" algn="ctr">
              <a:spcBef>
                <a:spcPts val="0"/>
              </a:spcBef>
              <a:spcAft>
                <a:spcPts val="0"/>
              </a:spcAft>
              <a:buSzPts val="5200"/>
              <a:buFont typeface="Roboto"/>
              <a:buNone/>
              <a:defRPr sz="5200">
                <a:latin typeface="Roboto"/>
                <a:ea typeface="Roboto"/>
                <a:cs typeface="Roboto"/>
                <a:sym typeface="Roboto"/>
              </a:defRPr>
            </a:lvl2pPr>
            <a:lvl3pPr lvl="2" algn="ctr">
              <a:spcBef>
                <a:spcPts val="0"/>
              </a:spcBef>
              <a:spcAft>
                <a:spcPts val="0"/>
              </a:spcAft>
              <a:buSzPts val="5200"/>
              <a:buFont typeface="Roboto"/>
              <a:buNone/>
              <a:defRPr sz="5200">
                <a:latin typeface="Roboto"/>
                <a:ea typeface="Roboto"/>
                <a:cs typeface="Roboto"/>
                <a:sym typeface="Roboto"/>
              </a:defRPr>
            </a:lvl3pPr>
            <a:lvl4pPr lvl="3" algn="ctr">
              <a:spcBef>
                <a:spcPts val="0"/>
              </a:spcBef>
              <a:spcAft>
                <a:spcPts val="0"/>
              </a:spcAft>
              <a:buSzPts val="5200"/>
              <a:buFont typeface="Roboto"/>
              <a:buNone/>
              <a:defRPr sz="5200">
                <a:latin typeface="Roboto"/>
                <a:ea typeface="Roboto"/>
                <a:cs typeface="Roboto"/>
                <a:sym typeface="Roboto"/>
              </a:defRPr>
            </a:lvl4pPr>
            <a:lvl5pPr lvl="4" algn="ctr">
              <a:spcBef>
                <a:spcPts val="0"/>
              </a:spcBef>
              <a:spcAft>
                <a:spcPts val="0"/>
              </a:spcAft>
              <a:buSzPts val="5200"/>
              <a:buFont typeface="Roboto"/>
              <a:buNone/>
              <a:defRPr sz="5200">
                <a:latin typeface="Roboto"/>
                <a:ea typeface="Roboto"/>
                <a:cs typeface="Roboto"/>
                <a:sym typeface="Roboto"/>
              </a:defRPr>
            </a:lvl5pPr>
            <a:lvl6pPr lvl="5" algn="ctr">
              <a:spcBef>
                <a:spcPts val="0"/>
              </a:spcBef>
              <a:spcAft>
                <a:spcPts val="0"/>
              </a:spcAft>
              <a:buSzPts val="5200"/>
              <a:buFont typeface="Roboto"/>
              <a:buNone/>
              <a:defRPr sz="5200">
                <a:latin typeface="Roboto"/>
                <a:ea typeface="Roboto"/>
                <a:cs typeface="Roboto"/>
                <a:sym typeface="Roboto"/>
              </a:defRPr>
            </a:lvl6pPr>
            <a:lvl7pPr lvl="6" algn="ctr">
              <a:spcBef>
                <a:spcPts val="0"/>
              </a:spcBef>
              <a:spcAft>
                <a:spcPts val="0"/>
              </a:spcAft>
              <a:buSzPts val="5200"/>
              <a:buFont typeface="Roboto"/>
              <a:buNone/>
              <a:defRPr sz="5200">
                <a:latin typeface="Roboto"/>
                <a:ea typeface="Roboto"/>
                <a:cs typeface="Roboto"/>
                <a:sym typeface="Roboto"/>
              </a:defRPr>
            </a:lvl7pPr>
            <a:lvl8pPr lvl="7" algn="ctr">
              <a:spcBef>
                <a:spcPts val="0"/>
              </a:spcBef>
              <a:spcAft>
                <a:spcPts val="0"/>
              </a:spcAft>
              <a:buSzPts val="5200"/>
              <a:buFont typeface="Roboto"/>
              <a:buNone/>
              <a:defRPr sz="5200">
                <a:latin typeface="Roboto"/>
                <a:ea typeface="Roboto"/>
                <a:cs typeface="Roboto"/>
                <a:sym typeface="Roboto"/>
              </a:defRPr>
            </a:lvl8pPr>
            <a:lvl9pPr lvl="8" algn="ctr">
              <a:spcBef>
                <a:spcPts val="0"/>
              </a:spcBef>
              <a:spcAft>
                <a:spcPts val="0"/>
              </a:spcAft>
              <a:buSzPts val="5200"/>
              <a:buFont typeface="Roboto"/>
              <a:buNone/>
              <a:defRPr sz="5200">
                <a:latin typeface="Roboto"/>
                <a:ea typeface="Roboto"/>
                <a:cs typeface="Roboto"/>
                <a:sym typeface="Roboto"/>
              </a:defRPr>
            </a:lvl9pPr>
          </a:lstStyle>
          <a:p/>
        </p:txBody>
      </p:sp>
      <p:sp>
        <p:nvSpPr>
          <p:cNvPr id="23" name="Google Shape;23;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33">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24" name="Shape 24"/>
        <p:cNvGrpSpPr/>
        <p:nvPr/>
      </p:nvGrpSpPr>
      <p:grpSpPr>
        <a:xfrm>
          <a:off x="0" y="0"/>
          <a:ext cx="0" cy="0"/>
          <a:chOff x="0" y="0"/>
          <a:chExt cx="0" cy="0"/>
        </a:xfrm>
      </p:grpSpPr>
      <p:sp>
        <p:nvSpPr>
          <p:cNvPr id="25" name="Google Shape;25;p4"/>
          <p:cNvSpPr/>
          <p:nvPr/>
        </p:nvSpPr>
        <p:spPr>
          <a:xfrm>
            <a:off x="-11200" y="-37825"/>
            <a:ext cx="9155100" cy="10185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AFAFA"/>
              </a:buClr>
              <a:buSzPts val="3600"/>
              <a:buNone/>
              <a:defRPr>
                <a:solidFill>
                  <a:srgbClr val="FAFAF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311700" y="1076275"/>
            <a:ext cx="8520600" cy="3193800"/>
          </a:xfrm>
          <a:prstGeom prst="rect">
            <a:avLst/>
          </a:prstGeom>
        </p:spPr>
        <p:txBody>
          <a:bodyPr anchorCtr="0" anchor="t" bIns="91425" lIns="91425" spcFirstLastPara="1" rIns="91425" wrap="square" tIns="91425">
            <a:noAutofit/>
          </a:bodyPr>
          <a:lstStyle>
            <a:lvl1pPr indent="-381000" lvl="0" marL="457200">
              <a:lnSpc>
                <a:spcPct val="115000"/>
              </a:lnSpc>
              <a:spcBef>
                <a:spcPts val="1000"/>
              </a:spcBef>
              <a:spcAft>
                <a:spcPts val="0"/>
              </a:spcAft>
              <a:buSzPts val="2400"/>
              <a:buAutoNum type="arabicPeriod"/>
              <a:defRPr/>
            </a:lvl1pPr>
            <a:lvl2pPr indent="-355600" lvl="1" marL="914400">
              <a:lnSpc>
                <a:spcPct val="115000"/>
              </a:lnSpc>
              <a:spcBef>
                <a:spcPts val="1000"/>
              </a:spcBef>
              <a:spcAft>
                <a:spcPts val="0"/>
              </a:spcAft>
              <a:buSzPts val="2000"/>
              <a:buAutoNum type="alphaLcPeriod"/>
              <a:defRPr sz="2000"/>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28" name="Google Shape;28;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tle">
  <p:cSld name="BLANK_2">
    <p:spTree>
      <p:nvGrpSpPr>
        <p:cNvPr id="36" name="Shape 36"/>
        <p:cNvGrpSpPr/>
        <p:nvPr/>
      </p:nvGrpSpPr>
      <p:grpSpPr>
        <a:xfrm>
          <a:off x="0" y="0"/>
          <a:ext cx="0" cy="0"/>
          <a:chOff x="0" y="0"/>
          <a:chExt cx="0" cy="0"/>
        </a:xfrm>
      </p:grpSpPr>
      <p:sp>
        <p:nvSpPr>
          <p:cNvPr id="37" name="Google Shape;37;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 name="Google Shape;41;p6"/>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pic>
        <p:nvPicPr>
          <p:cNvPr id="42" name="Google Shape;42;p6"/>
          <p:cNvPicPr preferRelativeResize="0"/>
          <p:nvPr/>
        </p:nvPicPr>
        <p:blipFill>
          <a:blip r:embed="rId3">
            <a:alphaModFix/>
          </a:blip>
          <a:stretch>
            <a:fillRect/>
          </a:stretch>
        </p:blipFill>
        <p:spPr>
          <a:xfrm>
            <a:off x="0" y="0"/>
            <a:ext cx="9144000" cy="4670926"/>
          </a:xfrm>
          <a:prstGeom prst="rect">
            <a:avLst/>
          </a:prstGeom>
          <a:noFill/>
          <a:ln>
            <a:noFill/>
          </a:ln>
        </p:spPr>
      </p:pic>
      <p:sp>
        <p:nvSpPr>
          <p:cNvPr id="43" name="Google Shape;43;p6"/>
          <p:cNvSpPr txBox="1"/>
          <p:nvPr/>
        </p:nvSpPr>
        <p:spPr>
          <a:xfrm>
            <a:off x="2307203" y="4761300"/>
            <a:ext cx="28422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p15:guide id="1" orient="horz" pos="31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042"/>
        </a:solid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5200"/>
              <a:buNone/>
              <a:defRPr sz="5200">
                <a:solidFill>
                  <a:srgbClr val="FAFAFA"/>
                </a:solidFill>
              </a:defRPr>
            </a:lvl1pPr>
            <a:lvl2pPr lvl="1" rtl="0" algn="ctr">
              <a:spcBef>
                <a:spcPts val="0"/>
              </a:spcBef>
              <a:spcAft>
                <a:spcPts val="0"/>
              </a:spcAft>
              <a:buSzPts val="5200"/>
              <a:buFont typeface="Roboto"/>
              <a:buNone/>
              <a:defRPr sz="5200">
                <a:latin typeface="Roboto"/>
                <a:ea typeface="Roboto"/>
                <a:cs typeface="Roboto"/>
                <a:sym typeface="Roboto"/>
              </a:defRPr>
            </a:lvl2pPr>
            <a:lvl3pPr lvl="2" rtl="0" algn="ctr">
              <a:spcBef>
                <a:spcPts val="0"/>
              </a:spcBef>
              <a:spcAft>
                <a:spcPts val="0"/>
              </a:spcAft>
              <a:buSzPts val="5200"/>
              <a:buFont typeface="Roboto"/>
              <a:buNone/>
              <a:defRPr sz="5200">
                <a:latin typeface="Roboto"/>
                <a:ea typeface="Roboto"/>
                <a:cs typeface="Roboto"/>
                <a:sym typeface="Roboto"/>
              </a:defRPr>
            </a:lvl3pPr>
            <a:lvl4pPr lvl="3" rtl="0" algn="ctr">
              <a:spcBef>
                <a:spcPts val="0"/>
              </a:spcBef>
              <a:spcAft>
                <a:spcPts val="0"/>
              </a:spcAft>
              <a:buSzPts val="5200"/>
              <a:buFont typeface="Roboto"/>
              <a:buNone/>
              <a:defRPr sz="5200">
                <a:latin typeface="Roboto"/>
                <a:ea typeface="Roboto"/>
                <a:cs typeface="Roboto"/>
                <a:sym typeface="Roboto"/>
              </a:defRPr>
            </a:lvl4pPr>
            <a:lvl5pPr lvl="4" rtl="0" algn="ctr">
              <a:spcBef>
                <a:spcPts val="0"/>
              </a:spcBef>
              <a:spcAft>
                <a:spcPts val="0"/>
              </a:spcAft>
              <a:buSzPts val="5200"/>
              <a:buFont typeface="Roboto"/>
              <a:buNone/>
              <a:defRPr sz="5200">
                <a:latin typeface="Roboto"/>
                <a:ea typeface="Roboto"/>
                <a:cs typeface="Roboto"/>
                <a:sym typeface="Roboto"/>
              </a:defRPr>
            </a:lvl5pPr>
            <a:lvl6pPr lvl="5" rtl="0" algn="ctr">
              <a:spcBef>
                <a:spcPts val="0"/>
              </a:spcBef>
              <a:spcAft>
                <a:spcPts val="0"/>
              </a:spcAft>
              <a:buSzPts val="5200"/>
              <a:buFont typeface="Roboto"/>
              <a:buNone/>
              <a:defRPr sz="5200">
                <a:latin typeface="Roboto"/>
                <a:ea typeface="Roboto"/>
                <a:cs typeface="Roboto"/>
                <a:sym typeface="Roboto"/>
              </a:defRPr>
            </a:lvl6pPr>
            <a:lvl7pPr lvl="6" rtl="0" algn="ctr">
              <a:spcBef>
                <a:spcPts val="0"/>
              </a:spcBef>
              <a:spcAft>
                <a:spcPts val="0"/>
              </a:spcAft>
              <a:buSzPts val="5200"/>
              <a:buFont typeface="Roboto"/>
              <a:buNone/>
              <a:defRPr sz="5200">
                <a:latin typeface="Roboto"/>
                <a:ea typeface="Roboto"/>
                <a:cs typeface="Roboto"/>
                <a:sym typeface="Roboto"/>
              </a:defRPr>
            </a:lvl7pPr>
            <a:lvl8pPr lvl="7" rtl="0" algn="ctr">
              <a:spcBef>
                <a:spcPts val="0"/>
              </a:spcBef>
              <a:spcAft>
                <a:spcPts val="0"/>
              </a:spcAft>
              <a:buSzPts val="5200"/>
              <a:buFont typeface="Roboto"/>
              <a:buNone/>
              <a:defRPr sz="5200">
                <a:latin typeface="Roboto"/>
                <a:ea typeface="Roboto"/>
                <a:cs typeface="Roboto"/>
                <a:sym typeface="Roboto"/>
              </a:defRPr>
            </a:lvl8pPr>
            <a:lvl9pPr lvl="8" rtl="0" algn="ctr">
              <a:spcBef>
                <a:spcPts val="0"/>
              </a:spcBef>
              <a:spcAft>
                <a:spcPts val="0"/>
              </a:spcAft>
              <a:buSzPts val="5200"/>
              <a:buFont typeface="Roboto"/>
              <a:buNone/>
              <a:defRPr sz="5200">
                <a:latin typeface="Roboto"/>
                <a:ea typeface="Roboto"/>
                <a:cs typeface="Roboto"/>
                <a:sym typeface="Roboto"/>
              </a:defRPr>
            </a:lvl9pPr>
          </a:lstStyle>
          <a:p/>
        </p:txBody>
      </p:sp>
      <p:sp>
        <p:nvSpPr>
          <p:cNvPr id="46" name="Google Shape;46;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p15:guide id="1" orient="horz" pos="313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48" name="Shape 48"/>
        <p:cNvGrpSpPr/>
        <p:nvPr/>
      </p:nvGrpSpPr>
      <p:grpSpPr>
        <a:xfrm>
          <a:off x="0" y="0"/>
          <a:ext cx="0" cy="0"/>
          <a:chOff x="0" y="0"/>
          <a:chExt cx="0" cy="0"/>
        </a:xfrm>
      </p:grpSpPr>
      <p:sp>
        <p:nvSpPr>
          <p:cNvPr id="49" name="Google Shape;49;p8"/>
          <p:cNvSpPr/>
          <p:nvPr/>
        </p:nvSpPr>
        <p:spPr>
          <a:xfrm>
            <a:off x="-11200" y="-37825"/>
            <a:ext cx="9155100" cy="10185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8"/>
          <p:cNvSpPr txBox="1"/>
          <p:nvPr>
            <p:ph idx="1" type="body"/>
          </p:nvPr>
        </p:nvSpPr>
        <p:spPr>
          <a:xfrm>
            <a:off x="311700" y="1076275"/>
            <a:ext cx="8520600" cy="31938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52" name="Google Shape;52;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8"/>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ithub.com/JetBrains/kotlin-web-site/blob/master/LICENSE"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ithub.com/JetBrains/kotlin-web-site/blob/master/LICENSE" TargetMode="Externa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nSpc>
                <a:spcPct val="150000"/>
              </a:lnSpc>
              <a:spcBef>
                <a:spcPts val="0"/>
              </a:spcBef>
              <a:spcAft>
                <a:spcPts val="0"/>
              </a:spcAft>
              <a:buSzPts val="2400"/>
              <a:buFont typeface="Roboto"/>
              <a:buChar char="●"/>
              <a:defRPr sz="2400">
                <a:latin typeface="Roboto"/>
                <a:ea typeface="Roboto"/>
                <a:cs typeface="Roboto"/>
                <a:sym typeface="Roboto"/>
              </a:defRPr>
            </a:lvl1pPr>
            <a:lvl2pPr indent="-342900" lvl="1" marL="914400">
              <a:lnSpc>
                <a:spcPct val="150000"/>
              </a:lnSpc>
              <a:spcBef>
                <a:spcPts val="0"/>
              </a:spcBef>
              <a:spcAft>
                <a:spcPts val="0"/>
              </a:spcAft>
              <a:buSzPts val="1800"/>
              <a:buFont typeface="Roboto"/>
              <a:buChar char="○"/>
              <a:defRPr sz="1800">
                <a:latin typeface="Roboto"/>
                <a:ea typeface="Roboto"/>
                <a:cs typeface="Roboto"/>
                <a:sym typeface="Roboto"/>
              </a:defRPr>
            </a:lvl2pPr>
            <a:lvl3pPr indent="-317500" lvl="2" marL="1371600">
              <a:lnSpc>
                <a:spcPct val="150000"/>
              </a:lnSpc>
              <a:spcBef>
                <a:spcPts val="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
        <p:nvSpPr>
          <p:cNvPr id="12" name="Google Shape;12;p1"/>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3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29" name="Shape 29"/>
        <p:cNvGrpSpPr/>
        <p:nvPr/>
      </p:nvGrpSpPr>
      <p:grpSpPr>
        <a:xfrm>
          <a:off x="0" y="0"/>
          <a:ext cx="0" cy="0"/>
          <a:chOff x="0" y="0"/>
          <a:chExt cx="0" cy="0"/>
        </a:xfrm>
      </p:grpSpPr>
      <p:pic>
        <p:nvPicPr>
          <p:cNvPr descr="footer.png" id="30" name="Google Shape;30;p5"/>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31" name="Google Shape;3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 name="Google Shape;3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SzPts val="2400"/>
              <a:buFont typeface="Roboto"/>
              <a:buChar char="●"/>
              <a:defRPr sz="2400">
                <a:latin typeface="Roboto"/>
                <a:ea typeface="Roboto"/>
                <a:cs typeface="Roboto"/>
                <a:sym typeface="Roboto"/>
              </a:defRPr>
            </a:lvl1pPr>
            <a:lvl2pPr indent="-342900" lvl="1" marL="914400" rtl="0">
              <a:lnSpc>
                <a:spcPct val="150000"/>
              </a:lnSpc>
              <a:spcBef>
                <a:spcPts val="0"/>
              </a:spcBef>
              <a:spcAft>
                <a:spcPts val="0"/>
              </a:spcAft>
              <a:buSzPts val="1800"/>
              <a:buFont typeface="Roboto"/>
              <a:buChar char="○"/>
              <a:defRPr sz="1800">
                <a:latin typeface="Roboto"/>
                <a:ea typeface="Roboto"/>
                <a:cs typeface="Roboto"/>
                <a:sym typeface="Roboto"/>
              </a:defRPr>
            </a:lvl2pPr>
            <a:lvl3pPr indent="-317500" lvl="2" marL="1371600" rtl="0">
              <a:lnSpc>
                <a:spcPct val="150000"/>
              </a:lnSpc>
              <a:spcBef>
                <a:spcPts val="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33" name="Google Shape;33;p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5"/>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1" r:id="rId3"/>
    <p:sldLayoutId id="2147483652" r:id="rId4"/>
    <p:sldLayoutId id="2147483653"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9.xml"/><Relationship Id="rId10" Type="http://schemas.openxmlformats.org/officeDocument/2006/relationships/slide" Target="/ppt/slides/slide57.xml"/><Relationship Id="rId9" Type="http://schemas.openxmlformats.org/officeDocument/2006/relationships/slide" Target="/ppt/slides/slide50.xml"/><Relationship Id="rId5" Type="http://schemas.openxmlformats.org/officeDocument/2006/relationships/slide" Target="/ppt/slides/slide15.xml"/><Relationship Id="rId6" Type="http://schemas.openxmlformats.org/officeDocument/2006/relationships/slide" Target="/ppt/slides/slide25.xml"/><Relationship Id="rId7" Type="http://schemas.openxmlformats.org/officeDocument/2006/relationships/slide" Target="/ppt/slides/slide30.xml"/><Relationship Id="rId8"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slide" Target="/ppt/slides/slide3.xml"/><Relationship Id="rId4" Type="http://schemas.openxmlformats.org/officeDocument/2006/relationships/slide" Target="/ppt/slides/slide9.xml"/><Relationship Id="rId9" Type="http://schemas.openxmlformats.org/officeDocument/2006/relationships/slide" Target="/ppt/slides/slide50.xml"/><Relationship Id="rId5" Type="http://schemas.openxmlformats.org/officeDocument/2006/relationships/slide" Target="/ppt/slides/slide15.xml"/><Relationship Id="rId6" Type="http://schemas.openxmlformats.org/officeDocument/2006/relationships/slide" Target="/ppt/slides/slide25.xml"/><Relationship Id="rId7" Type="http://schemas.openxmlformats.org/officeDocument/2006/relationships/slide" Target="/ppt/slides/slide30.xml"/><Relationship Id="rId8" Type="http://schemas.openxmlformats.org/officeDocument/2006/relationships/slide" Target="/ppt/slid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hyperlink" Target="http://developer.android.com/courses/pathways/android-development-with-kotlin-1"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 name="Google Shape;59;p9"/>
          <p:cNvSpPr txBox="1"/>
          <p:nvPr/>
        </p:nvSpPr>
        <p:spPr>
          <a:xfrm>
            <a:off x="756650" y="1911525"/>
            <a:ext cx="4560600" cy="18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Lesson 1: </a:t>
            </a:r>
            <a:endParaRPr sz="3600">
              <a:solidFill>
                <a:srgbClr val="FAFAFA"/>
              </a:solidFill>
              <a:latin typeface="Google Sans"/>
              <a:ea typeface="Google Sans"/>
              <a:cs typeface="Google Sans"/>
              <a:sym typeface="Google Sans"/>
            </a:endParaRPr>
          </a:p>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Kotlin basics</a:t>
            </a:r>
            <a:endParaRPr sz="3600">
              <a:solidFill>
                <a:srgbClr val="FAFAFA"/>
              </a:solidFill>
              <a:latin typeface="Google Sans"/>
              <a:ea typeface="Google Sans"/>
              <a:cs typeface="Google Sans"/>
              <a:sym typeface="Google Sans"/>
            </a:endParaRPr>
          </a:p>
        </p:txBody>
      </p:sp>
      <p:sp>
        <p:nvSpPr>
          <p:cNvPr id="60" name="Google Shape;60;p9"/>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 name="Google Shape;61;p9"/>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endParaRPr/>
          </a:p>
        </p:txBody>
      </p:sp>
      <p:sp>
        <p:nvSpPr>
          <p:cNvPr id="126" name="Google Shape;126;p18"/>
          <p:cNvSpPr txBox="1"/>
          <p:nvPr>
            <p:ph idx="1" type="body"/>
          </p:nvPr>
        </p:nvSpPr>
        <p:spPr>
          <a:xfrm>
            <a:off x="311700" y="1076275"/>
            <a:ext cx="8520600" cy="7290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Mathematical operators   </a:t>
            </a:r>
            <a:endParaRPr/>
          </a:p>
        </p:txBody>
      </p:sp>
      <p:sp>
        <p:nvSpPr>
          <p:cNvPr id="127" name="Google Shape;127;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8"/>
          <p:cNvSpPr txBox="1"/>
          <p:nvPr/>
        </p:nvSpPr>
        <p:spPr>
          <a:xfrm>
            <a:off x="6310600" y="996375"/>
            <a:ext cx="3000000" cy="642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 * / %</a:t>
            </a:r>
            <a:endParaRPr>
              <a:latin typeface="Consolas"/>
              <a:ea typeface="Consolas"/>
              <a:cs typeface="Consolas"/>
              <a:sym typeface="Consolas"/>
            </a:endParaRPr>
          </a:p>
        </p:txBody>
      </p:sp>
      <p:sp>
        <p:nvSpPr>
          <p:cNvPr id="129" name="Google Shape;129;p18"/>
          <p:cNvSpPr txBox="1"/>
          <p:nvPr>
            <p:ph idx="1" type="body"/>
          </p:nvPr>
        </p:nvSpPr>
        <p:spPr>
          <a:xfrm>
            <a:off x="306050" y="2882375"/>
            <a:ext cx="8520600" cy="7290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Assignment operator   </a:t>
            </a:r>
            <a:endParaRPr/>
          </a:p>
        </p:txBody>
      </p:sp>
      <p:sp>
        <p:nvSpPr>
          <p:cNvPr id="130" name="Google Shape;130;p18"/>
          <p:cNvSpPr txBox="1"/>
          <p:nvPr/>
        </p:nvSpPr>
        <p:spPr>
          <a:xfrm>
            <a:off x="6310600" y="28251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2400">
                <a:solidFill>
                  <a:schemeClr val="dk1"/>
                </a:solidFill>
                <a:latin typeface="Consolas"/>
                <a:ea typeface="Consolas"/>
                <a:cs typeface="Consolas"/>
                <a:sym typeface="Consolas"/>
              </a:rPr>
              <a:t>=</a:t>
            </a:r>
            <a:endParaRPr sz="2400">
              <a:latin typeface="Consolas"/>
              <a:ea typeface="Consolas"/>
              <a:cs typeface="Consolas"/>
              <a:sym typeface="Consolas"/>
            </a:endParaRPr>
          </a:p>
        </p:txBody>
      </p:sp>
      <p:sp>
        <p:nvSpPr>
          <p:cNvPr id="131" name="Google Shape;131;p18"/>
          <p:cNvSpPr txBox="1"/>
          <p:nvPr>
            <p:ph idx="1" type="body"/>
          </p:nvPr>
        </p:nvSpPr>
        <p:spPr>
          <a:xfrm>
            <a:off x="306050" y="3557750"/>
            <a:ext cx="8520600" cy="7290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Equality operators   </a:t>
            </a:r>
            <a:endParaRPr/>
          </a:p>
        </p:txBody>
      </p:sp>
      <p:sp>
        <p:nvSpPr>
          <p:cNvPr id="132" name="Google Shape;132;p18"/>
          <p:cNvSpPr txBox="1"/>
          <p:nvPr/>
        </p:nvSpPr>
        <p:spPr>
          <a:xfrm>
            <a:off x="6310600" y="35109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2400">
                <a:solidFill>
                  <a:schemeClr val="dk1"/>
                </a:solidFill>
                <a:latin typeface="Consolas"/>
                <a:ea typeface="Consolas"/>
                <a:cs typeface="Consolas"/>
                <a:sym typeface="Consolas"/>
              </a:rPr>
              <a:t>== !=</a:t>
            </a:r>
            <a:endParaRPr sz="2400">
              <a:latin typeface="Consolas"/>
              <a:ea typeface="Consolas"/>
              <a:cs typeface="Consolas"/>
              <a:sym typeface="Consolas"/>
            </a:endParaRPr>
          </a:p>
        </p:txBody>
      </p:sp>
      <p:sp>
        <p:nvSpPr>
          <p:cNvPr id="133" name="Google Shape;133;p18"/>
          <p:cNvSpPr txBox="1"/>
          <p:nvPr>
            <p:ph idx="1" type="body"/>
          </p:nvPr>
        </p:nvSpPr>
        <p:spPr>
          <a:xfrm>
            <a:off x="336375" y="1638975"/>
            <a:ext cx="8520600" cy="7290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Increment and decrement operators</a:t>
            </a:r>
            <a:endParaRPr/>
          </a:p>
        </p:txBody>
      </p:sp>
      <p:sp>
        <p:nvSpPr>
          <p:cNvPr id="134" name="Google Shape;134;p18"/>
          <p:cNvSpPr txBox="1"/>
          <p:nvPr/>
        </p:nvSpPr>
        <p:spPr>
          <a:xfrm>
            <a:off x="6310600" y="1605975"/>
            <a:ext cx="3000000" cy="8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2400">
                <a:solidFill>
                  <a:schemeClr val="dk1"/>
                </a:solidFill>
                <a:latin typeface="Consolas"/>
                <a:ea typeface="Consolas"/>
                <a:cs typeface="Consolas"/>
                <a:sym typeface="Consolas"/>
              </a:rPr>
              <a:t>++ --</a:t>
            </a:r>
            <a:endParaRPr sz="2400">
              <a:latin typeface="Consolas"/>
              <a:ea typeface="Consolas"/>
              <a:cs typeface="Consolas"/>
              <a:sym typeface="Consolas"/>
            </a:endParaRPr>
          </a:p>
        </p:txBody>
      </p:sp>
      <p:sp>
        <p:nvSpPr>
          <p:cNvPr id="135" name="Google Shape;135;p18"/>
          <p:cNvSpPr txBox="1"/>
          <p:nvPr>
            <p:ph idx="1" type="body"/>
          </p:nvPr>
        </p:nvSpPr>
        <p:spPr>
          <a:xfrm>
            <a:off x="336375" y="2248575"/>
            <a:ext cx="8520600" cy="7290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Comparison operators</a:t>
            </a:r>
            <a:endParaRPr/>
          </a:p>
        </p:txBody>
      </p:sp>
      <p:sp>
        <p:nvSpPr>
          <p:cNvPr id="136" name="Google Shape;136;p18"/>
          <p:cNvSpPr txBox="1"/>
          <p:nvPr/>
        </p:nvSpPr>
        <p:spPr>
          <a:xfrm>
            <a:off x="6310600" y="2088075"/>
            <a:ext cx="3000000" cy="88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2400">
                <a:solidFill>
                  <a:schemeClr val="dk1"/>
                </a:solidFill>
                <a:latin typeface="Consolas"/>
                <a:ea typeface="Consolas"/>
                <a:cs typeface="Consolas"/>
                <a:sym typeface="Consolas"/>
              </a:rPr>
              <a:t>&lt; &lt;=  &gt; &gt;=</a:t>
            </a:r>
            <a:endParaRPr sz="24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operators with integers</a:t>
            </a:r>
            <a:endParaRPr/>
          </a:p>
        </p:txBody>
      </p:sp>
      <p:sp>
        <p:nvSpPr>
          <p:cNvPr id="142" name="Google Shape;142;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9"/>
          <p:cNvSpPr txBox="1"/>
          <p:nvPr>
            <p:ph idx="1" type="body"/>
          </p:nvPr>
        </p:nvSpPr>
        <p:spPr>
          <a:xfrm>
            <a:off x="382250" y="1089200"/>
            <a:ext cx="85206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1 + </a:t>
            </a:r>
            <a:r>
              <a:rPr lang="en">
                <a:latin typeface="Consolas"/>
                <a:ea typeface="Consolas"/>
                <a:cs typeface="Consolas"/>
                <a:sym typeface="Consolas"/>
              </a:rPr>
              <a:t>1</a:t>
            </a:r>
            <a:r>
              <a:rPr lang="en">
                <a:latin typeface="Consolas"/>
                <a:ea typeface="Consolas"/>
                <a:cs typeface="Consolas"/>
                <a:sym typeface="Consolas"/>
              </a:rPr>
              <a:t>     </a:t>
            </a:r>
            <a:r>
              <a:rPr lang="en">
                <a:latin typeface="Consolas"/>
                <a:ea typeface="Consolas"/>
                <a:cs typeface="Consolas"/>
                <a:sym typeface="Consolas"/>
              </a:rPr>
              <a:t>=&gt;</a:t>
            </a:r>
            <a:endParaRPr>
              <a:latin typeface="Consolas"/>
              <a:ea typeface="Consolas"/>
              <a:cs typeface="Consolas"/>
              <a:sym typeface="Consolas"/>
            </a:endParaRPr>
          </a:p>
        </p:txBody>
      </p:sp>
      <p:sp>
        <p:nvSpPr>
          <p:cNvPr id="144" name="Google Shape;144;p19"/>
          <p:cNvSpPr txBox="1"/>
          <p:nvPr>
            <p:ph idx="1" type="body"/>
          </p:nvPr>
        </p:nvSpPr>
        <p:spPr>
          <a:xfrm>
            <a:off x="3289925" y="1089200"/>
            <a:ext cx="24186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p:txBody>
      </p:sp>
      <p:sp>
        <p:nvSpPr>
          <p:cNvPr id="145" name="Google Shape;145;p19"/>
          <p:cNvSpPr txBox="1"/>
          <p:nvPr>
            <p:ph idx="1" type="body"/>
          </p:nvPr>
        </p:nvSpPr>
        <p:spPr>
          <a:xfrm>
            <a:off x="382250" y="1927400"/>
            <a:ext cx="85206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53 - 3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46" name="Google Shape;146;p19"/>
          <p:cNvSpPr txBox="1"/>
          <p:nvPr>
            <p:ph idx="1" type="body"/>
          </p:nvPr>
        </p:nvSpPr>
        <p:spPr>
          <a:xfrm>
            <a:off x="3289925" y="1927400"/>
            <a:ext cx="21432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50</a:t>
            </a:r>
            <a:endParaRPr>
              <a:latin typeface="Consolas"/>
              <a:ea typeface="Consolas"/>
              <a:cs typeface="Consolas"/>
              <a:sym typeface="Consolas"/>
            </a:endParaRPr>
          </a:p>
        </p:txBody>
      </p:sp>
      <p:sp>
        <p:nvSpPr>
          <p:cNvPr id="147" name="Google Shape;147;p19"/>
          <p:cNvSpPr txBox="1"/>
          <p:nvPr>
            <p:ph idx="1" type="body"/>
          </p:nvPr>
        </p:nvSpPr>
        <p:spPr>
          <a:xfrm>
            <a:off x="382250" y="2765600"/>
            <a:ext cx="85206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50 / 10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48" name="Google Shape;148;p19"/>
          <p:cNvSpPr txBox="1"/>
          <p:nvPr>
            <p:ph idx="1" type="body"/>
          </p:nvPr>
        </p:nvSpPr>
        <p:spPr>
          <a:xfrm>
            <a:off x="3289925" y="2765600"/>
            <a:ext cx="21432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149" name="Google Shape;149;p19"/>
          <p:cNvSpPr txBox="1"/>
          <p:nvPr>
            <p:ph idx="1" type="body"/>
          </p:nvPr>
        </p:nvSpPr>
        <p:spPr>
          <a:xfrm>
            <a:off x="382250" y="3603800"/>
            <a:ext cx="85206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9 % 3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50" name="Google Shape;150;p19"/>
          <p:cNvSpPr txBox="1"/>
          <p:nvPr>
            <p:ph idx="1" type="body"/>
          </p:nvPr>
        </p:nvSpPr>
        <p:spPr>
          <a:xfrm>
            <a:off x="3289925" y="3603800"/>
            <a:ext cx="13755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operators with doubles</a:t>
            </a:r>
            <a:endParaRPr/>
          </a:p>
        </p:txBody>
      </p:sp>
      <p:sp>
        <p:nvSpPr>
          <p:cNvPr id="156" name="Google Shape;15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0"/>
          <p:cNvSpPr txBox="1"/>
          <p:nvPr>
            <p:ph idx="1" type="body"/>
          </p:nvPr>
        </p:nvSpPr>
        <p:spPr>
          <a:xfrm>
            <a:off x="382250" y="1555325"/>
            <a:ext cx="41124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1.0 / 2.0   </a:t>
            </a:r>
            <a:r>
              <a:rPr lang="en">
                <a:latin typeface="Consolas"/>
                <a:ea typeface="Consolas"/>
                <a:cs typeface="Consolas"/>
                <a:sym typeface="Consolas"/>
              </a:rPr>
              <a:t>=&gt;</a:t>
            </a:r>
            <a:endParaRPr>
              <a:latin typeface="Consolas"/>
              <a:ea typeface="Consolas"/>
              <a:cs typeface="Consolas"/>
              <a:sym typeface="Consolas"/>
            </a:endParaRPr>
          </a:p>
        </p:txBody>
      </p:sp>
      <p:sp>
        <p:nvSpPr>
          <p:cNvPr id="158" name="Google Shape;158;p20"/>
          <p:cNvSpPr txBox="1"/>
          <p:nvPr>
            <p:ph idx="1" type="body"/>
          </p:nvPr>
        </p:nvSpPr>
        <p:spPr>
          <a:xfrm>
            <a:off x="3289925" y="1555325"/>
            <a:ext cx="14103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0.5</a:t>
            </a:r>
            <a:endParaRPr>
              <a:latin typeface="Consolas"/>
              <a:ea typeface="Consolas"/>
              <a:cs typeface="Consolas"/>
              <a:sym typeface="Consolas"/>
            </a:endParaRPr>
          </a:p>
        </p:txBody>
      </p:sp>
      <p:sp>
        <p:nvSpPr>
          <p:cNvPr id="159" name="Google Shape;159;p20"/>
          <p:cNvSpPr txBox="1"/>
          <p:nvPr>
            <p:ph idx="1" type="body"/>
          </p:nvPr>
        </p:nvSpPr>
        <p:spPr>
          <a:xfrm>
            <a:off x="382250" y="2393525"/>
            <a:ext cx="38838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2.0 * 3.5   </a:t>
            </a:r>
            <a:r>
              <a:rPr lang="en">
                <a:solidFill>
                  <a:schemeClr val="dk1"/>
                </a:solidFill>
                <a:latin typeface="Consolas"/>
                <a:ea typeface="Consolas"/>
                <a:cs typeface="Consolas"/>
                <a:sym typeface="Consolas"/>
              </a:rPr>
              <a:t>=&gt;</a:t>
            </a:r>
            <a:endParaRPr>
              <a:latin typeface="Consolas"/>
              <a:ea typeface="Consolas"/>
              <a:cs typeface="Consolas"/>
              <a:sym typeface="Consolas"/>
            </a:endParaRPr>
          </a:p>
        </p:txBody>
      </p:sp>
      <p:sp>
        <p:nvSpPr>
          <p:cNvPr id="160" name="Google Shape;160;p20"/>
          <p:cNvSpPr txBox="1"/>
          <p:nvPr>
            <p:ph idx="1" type="body"/>
          </p:nvPr>
        </p:nvSpPr>
        <p:spPr>
          <a:xfrm>
            <a:off x="3289925" y="2393525"/>
            <a:ext cx="891000" cy="81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latin typeface="Consolas"/>
                <a:ea typeface="Consolas"/>
                <a:cs typeface="Consolas"/>
                <a:sym typeface="Consolas"/>
              </a:rPr>
              <a:t>7.0</a:t>
            </a:r>
            <a:endParaRPr>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idx="1" type="body"/>
          </p:nvPr>
        </p:nvSpPr>
        <p:spPr>
          <a:xfrm>
            <a:off x="323375" y="1066600"/>
            <a:ext cx="2676600" cy="101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p>
          <a:p>
            <a:pPr indent="0" lvl="0" marL="0" rtl="0" algn="l">
              <a:lnSpc>
                <a:spcPct val="100000"/>
              </a:lnSpc>
              <a:spcBef>
                <a:spcPts val="60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lnSpc>
                <a:spcPct val="100000"/>
              </a:lnSpc>
              <a:spcBef>
                <a:spcPts val="600"/>
              </a:spcBef>
              <a:spcAft>
                <a:spcPts val="0"/>
              </a:spcAft>
              <a:buNone/>
            </a:pPr>
            <a:r>
              <a:rPr lang="en" sz="1800">
                <a:solidFill>
                  <a:srgbClr val="1155CC"/>
                </a:solidFill>
                <a:latin typeface="Consolas"/>
                <a:ea typeface="Consolas"/>
                <a:cs typeface="Consolas"/>
                <a:sym typeface="Consolas"/>
              </a:rPr>
              <a:t>⇒</a:t>
            </a:r>
            <a:r>
              <a:rPr lang="en" sz="1800">
                <a:solidFill>
                  <a:srgbClr val="1155CC"/>
                </a:solidFill>
                <a:latin typeface="Consolas"/>
                <a:ea typeface="Consolas"/>
                <a:cs typeface="Consolas"/>
                <a:sym typeface="Consolas"/>
              </a:rPr>
              <a:t> kotlin.Int = 2</a:t>
            </a:r>
            <a:endParaRPr sz="1800">
              <a:solidFill>
                <a:srgbClr val="1155CC"/>
              </a:solidFill>
              <a:latin typeface="Consolas"/>
              <a:ea typeface="Consolas"/>
              <a:cs typeface="Consolas"/>
              <a:sym typeface="Consolas"/>
            </a:endParaRPr>
          </a:p>
          <a:p>
            <a:pPr indent="0" lvl="0" marL="0" rtl="0" algn="l">
              <a:lnSpc>
                <a:spcPct val="100000"/>
              </a:lnSpc>
              <a:spcBef>
                <a:spcPts val="600"/>
              </a:spcBef>
              <a:spcAft>
                <a:spcPts val="0"/>
              </a:spcAft>
              <a:buNone/>
            </a:pPr>
            <a:r>
              <a:t/>
            </a:r>
            <a:endParaRPr sz="1400">
              <a:solidFill>
                <a:srgbClr val="1155CC"/>
              </a:solidFill>
              <a:latin typeface="Courier New"/>
              <a:ea typeface="Courier New"/>
              <a:cs typeface="Courier New"/>
              <a:sym typeface="Courier New"/>
            </a:endParaRPr>
          </a:p>
          <a:p>
            <a:pPr indent="0" lvl="0" marL="0" rtl="0" algn="l">
              <a:lnSpc>
                <a:spcPct val="100000"/>
              </a:lnSpc>
              <a:spcBef>
                <a:spcPts val="600"/>
              </a:spcBef>
              <a:spcAft>
                <a:spcPts val="600"/>
              </a:spcAft>
              <a:buNone/>
            </a:pPr>
            <a:r>
              <a:t/>
            </a:r>
            <a:endParaRPr sz="1400">
              <a:solidFill>
                <a:srgbClr val="1155CC"/>
              </a:solidFill>
              <a:latin typeface="Courier New"/>
              <a:ea typeface="Courier New"/>
              <a:cs typeface="Courier New"/>
              <a:sym typeface="Courier New"/>
            </a:endParaRPr>
          </a:p>
        </p:txBody>
      </p:sp>
      <p:sp>
        <p:nvSpPr>
          <p:cNvPr id="166" name="Google Shape;166;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1"/>
          <p:cNvSpPr txBox="1"/>
          <p:nvPr/>
        </p:nvSpPr>
        <p:spPr>
          <a:xfrm>
            <a:off x="6664275" y="2571750"/>
            <a:ext cx="2273400" cy="17319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1155CC"/>
                </a:solidFill>
                <a:latin typeface="Roboto"/>
                <a:ea typeface="Roboto"/>
                <a:cs typeface="Roboto"/>
                <a:sym typeface="Roboto"/>
              </a:rPr>
              <a:t>⇒</a:t>
            </a:r>
            <a:r>
              <a:rPr b="1" lang="en" sz="1800">
                <a:solidFill>
                  <a:schemeClr val="dk1"/>
                </a:solidFill>
                <a:latin typeface="Roboto"/>
                <a:ea typeface="Roboto"/>
                <a:cs typeface="Roboto"/>
                <a:sym typeface="Roboto"/>
              </a:rPr>
              <a:t> </a:t>
            </a:r>
            <a:r>
              <a:rPr lang="en" sz="1800">
                <a:solidFill>
                  <a:srgbClr val="3C4043"/>
                </a:solidFill>
                <a:latin typeface="Roboto"/>
                <a:ea typeface="Roboto"/>
                <a:cs typeface="Roboto"/>
                <a:sym typeface="Roboto"/>
              </a:rPr>
              <a:t>indicates output from your code. </a:t>
            </a:r>
            <a:endParaRPr sz="1800">
              <a:solidFill>
                <a:srgbClr val="3C40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3C40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Result includes the type (</a:t>
            </a:r>
            <a:r>
              <a:rPr b="1" lang="en" sz="1800">
                <a:solidFill>
                  <a:srgbClr val="1155CC"/>
                </a:solidFill>
                <a:latin typeface="Courier New"/>
                <a:ea typeface="Courier New"/>
                <a:cs typeface="Courier New"/>
                <a:sym typeface="Courier New"/>
              </a:rPr>
              <a:t>kotlin.Int</a:t>
            </a:r>
            <a:r>
              <a:rPr lang="en" sz="1800">
                <a:solidFill>
                  <a:srgbClr val="3C4043"/>
                </a:solidFill>
                <a:latin typeface="Roboto"/>
                <a:ea typeface="Roboto"/>
                <a:cs typeface="Roboto"/>
                <a:sym typeface="Roboto"/>
              </a:rPr>
              <a:t>).</a:t>
            </a:r>
            <a:endParaRPr sz="1800">
              <a:solidFill>
                <a:srgbClr val="3C4043"/>
              </a:solidFill>
              <a:latin typeface="Roboto"/>
              <a:ea typeface="Roboto"/>
              <a:cs typeface="Roboto"/>
              <a:sym typeface="Roboto"/>
            </a:endParaRPr>
          </a:p>
        </p:txBody>
      </p:sp>
      <p:sp>
        <p:nvSpPr>
          <p:cNvPr id="168" name="Google Shape;168;p2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operators</a:t>
            </a:r>
            <a:endParaRPr/>
          </a:p>
        </p:txBody>
      </p:sp>
      <p:sp>
        <p:nvSpPr>
          <p:cNvPr id="169" name="Google Shape;169;p21"/>
          <p:cNvSpPr txBox="1"/>
          <p:nvPr/>
        </p:nvSpPr>
        <p:spPr>
          <a:xfrm>
            <a:off x="3557001" y="2569840"/>
            <a:ext cx="29169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2.0*3.5</a:t>
            </a:r>
            <a:endParaRPr sz="1800">
              <a:solidFill>
                <a:schemeClr val="dk1"/>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7.0</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a:latin typeface="Roboto"/>
              <a:ea typeface="Roboto"/>
              <a:cs typeface="Roboto"/>
              <a:sym typeface="Roboto"/>
            </a:endParaRPr>
          </a:p>
        </p:txBody>
      </p:sp>
      <p:sp>
        <p:nvSpPr>
          <p:cNvPr id="170" name="Google Shape;170;p21"/>
          <p:cNvSpPr txBox="1"/>
          <p:nvPr/>
        </p:nvSpPr>
        <p:spPr>
          <a:xfrm>
            <a:off x="3529100" y="1410288"/>
            <a:ext cx="2972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1.0/2.0</a:t>
            </a:r>
            <a:endParaRPr sz="1800">
              <a:solidFill>
                <a:schemeClr val="dk1"/>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0.5</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a:latin typeface="Roboto"/>
              <a:ea typeface="Roboto"/>
              <a:cs typeface="Roboto"/>
              <a:sym typeface="Roboto"/>
            </a:endParaRPr>
          </a:p>
        </p:txBody>
      </p:sp>
      <p:sp>
        <p:nvSpPr>
          <p:cNvPr id="171" name="Google Shape;171;p21"/>
          <p:cNvSpPr txBox="1"/>
          <p:nvPr/>
        </p:nvSpPr>
        <p:spPr>
          <a:xfrm>
            <a:off x="311700" y="3620963"/>
            <a:ext cx="2676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50/10</a:t>
            </a:r>
            <a:endParaRPr sz="1800">
              <a:solidFill>
                <a:schemeClr val="dk1"/>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5</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a:latin typeface="Roboto"/>
              <a:ea typeface="Roboto"/>
              <a:cs typeface="Roboto"/>
              <a:sym typeface="Roboto"/>
            </a:endParaRPr>
          </a:p>
        </p:txBody>
      </p:sp>
      <p:sp>
        <p:nvSpPr>
          <p:cNvPr id="172" name="Google Shape;172;p21"/>
          <p:cNvSpPr txBox="1"/>
          <p:nvPr/>
        </p:nvSpPr>
        <p:spPr>
          <a:xfrm>
            <a:off x="311700" y="2564146"/>
            <a:ext cx="2461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53-3</a:t>
            </a:r>
            <a:endParaRPr sz="1800">
              <a:solidFill>
                <a:schemeClr val="dk1"/>
              </a:solidFill>
              <a:latin typeface="Consolas"/>
              <a:ea typeface="Consolas"/>
              <a:cs typeface="Consolas"/>
              <a:sym typeface="Consolas"/>
            </a:endParaRPr>
          </a:p>
          <a:p>
            <a:pPr indent="0" lvl="0" marL="0" rtl="0" algn="l">
              <a:spcBef>
                <a:spcPts val="60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kotlin.Int = 50</a:t>
            </a:r>
            <a:endParaRPr sz="18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 type="body"/>
          </p:nvPr>
        </p:nvSpPr>
        <p:spPr>
          <a:xfrm>
            <a:off x="311700" y="1042725"/>
            <a:ext cx="8520600" cy="82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Kotlin keeps numbers as primitives, but lets you call methods on numbers as if they were objects.</a:t>
            </a:r>
            <a:endParaRPr sz="2000"/>
          </a:p>
          <a:p>
            <a:pPr indent="0" lvl="0" marL="0" rtl="0" algn="l">
              <a:lnSpc>
                <a:spcPct val="115000"/>
              </a:lnSpc>
              <a:spcBef>
                <a:spcPts val="1000"/>
              </a:spcBef>
              <a:spcAft>
                <a:spcPts val="0"/>
              </a:spcAft>
              <a:buNone/>
            </a:pPr>
            <a:r>
              <a:t/>
            </a:r>
            <a:endParaRPr sz="2000">
              <a:solidFill>
                <a:srgbClr val="1155CC"/>
              </a:solidFill>
            </a:endParaRPr>
          </a:p>
          <a:p>
            <a:pPr indent="0" lvl="0" marL="0" rtl="0" algn="l">
              <a:lnSpc>
                <a:spcPct val="115000"/>
              </a:lnSpc>
              <a:spcBef>
                <a:spcPts val="1000"/>
              </a:spcBef>
              <a:spcAft>
                <a:spcPts val="0"/>
              </a:spcAft>
              <a:buClr>
                <a:srgbClr val="000000"/>
              </a:buClr>
              <a:buSzPts val="1100"/>
              <a:buFont typeface="Arial"/>
              <a:buNone/>
            </a:pPr>
            <a:r>
              <a:t/>
            </a:r>
            <a:endParaRPr sz="2000"/>
          </a:p>
          <a:p>
            <a:pPr indent="0" lvl="0" marL="45720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p:txBody>
      </p:sp>
      <p:sp>
        <p:nvSpPr>
          <p:cNvPr id="178" name="Google Shape;178;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operator methods</a:t>
            </a:r>
            <a:endParaRPr/>
          </a:p>
        </p:txBody>
      </p:sp>
      <p:sp>
        <p:nvSpPr>
          <p:cNvPr id="180" name="Google Shape;180;p22"/>
          <p:cNvSpPr txBox="1"/>
          <p:nvPr/>
        </p:nvSpPr>
        <p:spPr>
          <a:xfrm>
            <a:off x="339049" y="3759850"/>
            <a:ext cx="310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2.4.div(2)</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kotlin.Double = 1.2</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181" name="Google Shape;181;p22"/>
          <p:cNvSpPr txBox="1"/>
          <p:nvPr/>
        </p:nvSpPr>
        <p:spPr>
          <a:xfrm>
            <a:off x="339050" y="2839525"/>
            <a:ext cx="3279600" cy="7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3.5.</a:t>
            </a:r>
            <a:r>
              <a:rPr lang="en" sz="1800">
                <a:solidFill>
                  <a:schemeClr val="dk1"/>
                </a:solidFill>
                <a:latin typeface="Consolas"/>
                <a:ea typeface="Consolas"/>
                <a:cs typeface="Consolas"/>
                <a:sym typeface="Consolas"/>
              </a:rPr>
              <a:t>plus</a:t>
            </a:r>
            <a:r>
              <a:rPr lang="en" sz="1800">
                <a:solidFill>
                  <a:schemeClr val="dk1"/>
                </a:solidFill>
                <a:latin typeface="Consolas"/>
                <a:ea typeface="Consolas"/>
                <a:cs typeface="Consolas"/>
                <a:sym typeface="Consolas"/>
              </a:rPr>
              <a:t>(4)</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kotlin.Double = 7.5</a:t>
            </a:r>
            <a:endParaRPr sz="1800">
              <a:latin typeface="Consolas"/>
              <a:ea typeface="Consolas"/>
              <a:cs typeface="Consolas"/>
              <a:sym typeface="Consolas"/>
            </a:endParaRPr>
          </a:p>
        </p:txBody>
      </p:sp>
      <p:sp>
        <p:nvSpPr>
          <p:cNvPr id="182" name="Google Shape;182;p22"/>
          <p:cNvSpPr txBox="1"/>
          <p:nvPr/>
        </p:nvSpPr>
        <p:spPr>
          <a:xfrm>
            <a:off x="339044" y="1958150"/>
            <a:ext cx="31884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2.times(3)</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kotlin.Int = 6</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Data types</a:t>
            </a:r>
            <a:endParaRPr sz="4200"/>
          </a:p>
        </p:txBody>
      </p:sp>
      <p:sp>
        <p:nvSpPr>
          <p:cNvPr id="188" name="Google Shape;188;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 types</a:t>
            </a:r>
            <a:endParaRPr/>
          </a:p>
        </p:txBody>
      </p:sp>
      <p:sp>
        <p:nvSpPr>
          <p:cNvPr id="194" name="Google Shape;194;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5" name="Google Shape;195;p24"/>
          <p:cNvGraphicFramePr/>
          <p:nvPr/>
        </p:nvGraphicFramePr>
        <p:xfrm>
          <a:off x="395675" y="1165800"/>
          <a:ext cx="3000000" cy="3000000"/>
        </p:xfrm>
        <a:graphic>
          <a:graphicData uri="http://schemas.openxmlformats.org/drawingml/2006/table">
            <a:tbl>
              <a:tblPr>
                <a:noFill/>
                <a:tableStyleId>{17BE9A9F-DC09-45CD-8173-71CAB0B832A7}</a:tableStyleId>
              </a:tblPr>
              <a:tblGrid>
                <a:gridCol w="1845225"/>
                <a:gridCol w="1187475"/>
                <a:gridCol w="5227200"/>
              </a:tblGrid>
              <a:tr h="648750">
                <a:tc>
                  <a:txBody>
                    <a:bodyPr/>
                    <a:lstStyle/>
                    <a:p>
                      <a:pPr indent="0" lvl="0" marL="0" rtl="0" algn="l">
                        <a:spcBef>
                          <a:spcPts val="0"/>
                        </a:spcBef>
                        <a:spcAft>
                          <a:spcPts val="0"/>
                        </a:spcAft>
                        <a:buNone/>
                      </a:pPr>
                      <a:r>
                        <a:rPr b="1" lang="en" sz="2200">
                          <a:latin typeface="Roboto"/>
                          <a:ea typeface="Roboto"/>
                          <a:cs typeface="Roboto"/>
                          <a:sym typeface="Roboto"/>
                        </a:rPr>
                        <a:t>Type</a:t>
                      </a:r>
                      <a:endParaRPr b="1"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2200">
                          <a:latin typeface="Roboto"/>
                          <a:ea typeface="Roboto"/>
                          <a:cs typeface="Roboto"/>
                          <a:sym typeface="Roboto"/>
                        </a:rPr>
                        <a:t>Bits</a:t>
                      </a:r>
                      <a:endParaRPr b="1"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2200">
                          <a:latin typeface="Roboto"/>
                          <a:ea typeface="Roboto"/>
                          <a:cs typeface="Roboto"/>
                          <a:sym typeface="Roboto"/>
                        </a:rPr>
                        <a:t>Notes</a:t>
                      </a:r>
                      <a:endParaRPr b="1"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648750">
                <a:tc>
                  <a:txBody>
                    <a:bodyPr/>
                    <a:lstStyle/>
                    <a:p>
                      <a:pPr indent="0" lvl="0" marL="0" rtl="0" algn="l">
                        <a:spcBef>
                          <a:spcPts val="0"/>
                        </a:spcBef>
                        <a:spcAft>
                          <a:spcPts val="0"/>
                        </a:spcAft>
                        <a:buNone/>
                      </a:pPr>
                      <a:r>
                        <a:rPr lang="en" sz="2200">
                          <a:latin typeface="Roboto"/>
                          <a:ea typeface="Roboto"/>
                          <a:cs typeface="Roboto"/>
                          <a:sym typeface="Roboto"/>
                        </a:rPr>
                        <a:t>Long</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64</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From </a:t>
                      </a:r>
                      <a:r>
                        <a:rPr lang="en" sz="2200">
                          <a:solidFill>
                            <a:schemeClr val="dk1"/>
                          </a:solidFill>
                          <a:latin typeface="Roboto"/>
                          <a:ea typeface="Roboto"/>
                          <a:cs typeface="Roboto"/>
                          <a:sym typeface="Roboto"/>
                        </a:rPr>
                        <a:t>-2</a:t>
                      </a:r>
                      <a:r>
                        <a:rPr baseline="30000" lang="en" sz="2200">
                          <a:solidFill>
                            <a:schemeClr val="dk1"/>
                          </a:solidFill>
                          <a:latin typeface="Roboto"/>
                          <a:ea typeface="Roboto"/>
                          <a:cs typeface="Roboto"/>
                          <a:sym typeface="Roboto"/>
                        </a:rPr>
                        <a:t>63</a:t>
                      </a:r>
                      <a:r>
                        <a:rPr lang="en" sz="2200">
                          <a:solidFill>
                            <a:schemeClr val="dk1"/>
                          </a:solidFill>
                          <a:latin typeface="Roboto"/>
                          <a:ea typeface="Roboto"/>
                          <a:cs typeface="Roboto"/>
                          <a:sym typeface="Roboto"/>
                        </a:rPr>
                        <a:t> to 2</a:t>
                      </a:r>
                      <a:r>
                        <a:rPr baseline="30000" lang="en" sz="2200">
                          <a:solidFill>
                            <a:schemeClr val="dk1"/>
                          </a:solidFill>
                          <a:latin typeface="Roboto"/>
                          <a:ea typeface="Roboto"/>
                          <a:cs typeface="Roboto"/>
                          <a:sym typeface="Roboto"/>
                        </a:rPr>
                        <a:t>63</a:t>
                      </a:r>
                      <a:r>
                        <a:rPr lang="en" sz="2200">
                          <a:solidFill>
                            <a:schemeClr val="dk1"/>
                          </a:solidFill>
                          <a:latin typeface="Roboto"/>
                          <a:ea typeface="Roboto"/>
                          <a:cs typeface="Roboto"/>
                          <a:sym typeface="Roboto"/>
                        </a:rPr>
                        <a:t>-1</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8750">
                <a:tc>
                  <a:txBody>
                    <a:bodyPr/>
                    <a:lstStyle/>
                    <a:p>
                      <a:pPr indent="0" lvl="0" marL="0" rtl="0" algn="l">
                        <a:spcBef>
                          <a:spcPts val="0"/>
                        </a:spcBef>
                        <a:spcAft>
                          <a:spcPts val="0"/>
                        </a:spcAft>
                        <a:buNone/>
                      </a:pPr>
                      <a:r>
                        <a:rPr lang="en" sz="2200">
                          <a:latin typeface="Roboto"/>
                          <a:ea typeface="Roboto"/>
                          <a:cs typeface="Roboto"/>
                          <a:sym typeface="Roboto"/>
                        </a:rPr>
                        <a:t>Int</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32</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From -2</a:t>
                      </a:r>
                      <a:r>
                        <a:rPr baseline="30000" lang="en" sz="2200">
                          <a:latin typeface="Roboto"/>
                          <a:ea typeface="Roboto"/>
                          <a:cs typeface="Roboto"/>
                          <a:sym typeface="Roboto"/>
                        </a:rPr>
                        <a:t>31</a:t>
                      </a:r>
                      <a:r>
                        <a:rPr lang="en" sz="2200">
                          <a:latin typeface="Roboto"/>
                          <a:ea typeface="Roboto"/>
                          <a:cs typeface="Roboto"/>
                          <a:sym typeface="Roboto"/>
                        </a:rPr>
                        <a:t> to </a:t>
                      </a:r>
                      <a:r>
                        <a:rPr lang="en" sz="2200">
                          <a:solidFill>
                            <a:schemeClr val="dk1"/>
                          </a:solidFill>
                          <a:latin typeface="Roboto"/>
                          <a:ea typeface="Roboto"/>
                          <a:cs typeface="Roboto"/>
                          <a:sym typeface="Roboto"/>
                        </a:rPr>
                        <a:t>2</a:t>
                      </a:r>
                      <a:r>
                        <a:rPr baseline="30000" lang="en" sz="2200">
                          <a:solidFill>
                            <a:schemeClr val="dk1"/>
                          </a:solidFill>
                          <a:latin typeface="Roboto"/>
                          <a:ea typeface="Roboto"/>
                          <a:cs typeface="Roboto"/>
                          <a:sym typeface="Roboto"/>
                        </a:rPr>
                        <a:t>31</a:t>
                      </a:r>
                      <a:r>
                        <a:rPr lang="en" sz="2200">
                          <a:solidFill>
                            <a:schemeClr val="dk1"/>
                          </a:solidFill>
                          <a:latin typeface="Roboto"/>
                          <a:ea typeface="Roboto"/>
                          <a:cs typeface="Roboto"/>
                          <a:sym typeface="Roboto"/>
                        </a:rPr>
                        <a:t>-1</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8750">
                <a:tc>
                  <a:txBody>
                    <a:bodyPr/>
                    <a:lstStyle/>
                    <a:p>
                      <a:pPr indent="0" lvl="0" marL="0" rtl="0" algn="l">
                        <a:spcBef>
                          <a:spcPts val="0"/>
                        </a:spcBef>
                        <a:spcAft>
                          <a:spcPts val="0"/>
                        </a:spcAft>
                        <a:buNone/>
                      </a:pPr>
                      <a:r>
                        <a:rPr lang="en" sz="2200">
                          <a:latin typeface="Roboto"/>
                          <a:ea typeface="Roboto"/>
                          <a:cs typeface="Roboto"/>
                          <a:sym typeface="Roboto"/>
                        </a:rPr>
                        <a:t>Short</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16</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From -32768 to </a:t>
                      </a:r>
                      <a:r>
                        <a:rPr lang="en" sz="2200">
                          <a:solidFill>
                            <a:schemeClr val="dk1"/>
                          </a:solidFill>
                          <a:latin typeface="Roboto"/>
                          <a:ea typeface="Roboto"/>
                          <a:cs typeface="Roboto"/>
                          <a:sym typeface="Roboto"/>
                        </a:rPr>
                        <a:t>32767</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8750">
                <a:tc>
                  <a:txBody>
                    <a:bodyPr/>
                    <a:lstStyle/>
                    <a:p>
                      <a:pPr indent="0" lvl="0" marL="0" rtl="0" algn="l">
                        <a:spcBef>
                          <a:spcPts val="0"/>
                        </a:spcBef>
                        <a:spcAft>
                          <a:spcPts val="0"/>
                        </a:spcAft>
                        <a:buNone/>
                      </a:pPr>
                      <a:r>
                        <a:rPr lang="en" sz="2200">
                          <a:latin typeface="Roboto"/>
                          <a:ea typeface="Roboto"/>
                          <a:cs typeface="Roboto"/>
                          <a:sym typeface="Roboto"/>
                        </a:rPr>
                        <a:t>Byte</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8</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200">
                          <a:latin typeface="Roboto"/>
                          <a:ea typeface="Roboto"/>
                          <a:cs typeface="Roboto"/>
                          <a:sym typeface="Roboto"/>
                        </a:rPr>
                        <a:t>From -128 to </a:t>
                      </a:r>
                      <a:r>
                        <a:rPr lang="en" sz="2200">
                          <a:solidFill>
                            <a:schemeClr val="dk1"/>
                          </a:solidFill>
                          <a:latin typeface="Roboto"/>
                          <a:ea typeface="Roboto"/>
                          <a:cs typeface="Roboto"/>
                          <a:sym typeface="Roboto"/>
                        </a:rPr>
                        <a:t>127</a:t>
                      </a:r>
                      <a:endParaRPr sz="22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Floating-point and other numeric types</a:t>
            </a:r>
            <a:endParaRPr/>
          </a:p>
        </p:txBody>
      </p:sp>
      <p:sp>
        <p:nvSpPr>
          <p:cNvPr id="201" name="Google Shape;201;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2" name="Google Shape;202;p25"/>
          <p:cNvGraphicFramePr/>
          <p:nvPr/>
        </p:nvGraphicFramePr>
        <p:xfrm>
          <a:off x="391750" y="1122825"/>
          <a:ext cx="3000000" cy="3000000"/>
        </p:xfrm>
        <a:graphic>
          <a:graphicData uri="http://schemas.openxmlformats.org/drawingml/2006/table">
            <a:tbl>
              <a:tblPr>
                <a:noFill/>
                <a:tableStyleId>{17BE9A9F-DC09-45CD-8173-71CAB0B832A7}</a:tableStyleId>
              </a:tblPr>
              <a:tblGrid>
                <a:gridCol w="1867700"/>
                <a:gridCol w="1201925"/>
                <a:gridCol w="5290875"/>
              </a:tblGrid>
              <a:tr h="573475">
                <a:tc>
                  <a:txBody>
                    <a:bodyPr/>
                    <a:lstStyle/>
                    <a:p>
                      <a:pPr indent="0" lvl="0" marL="0" rtl="0" algn="l">
                        <a:spcBef>
                          <a:spcPts val="0"/>
                        </a:spcBef>
                        <a:spcAft>
                          <a:spcPts val="0"/>
                        </a:spcAft>
                        <a:buNone/>
                      </a:pPr>
                      <a:r>
                        <a:rPr b="1" lang="en" sz="2000">
                          <a:latin typeface="Roboto"/>
                          <a:ea typeface="Roboto"/>
                          <a:cs typeface="Roboto"/>
                          <a:sym typeface="Roboto"/>
                        </a:rPr>
                        <a:t>Type</a:t>
                      </a:r>
                      <a:endParaRPr b="1" sz="20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2000">
                          <a:latin typeface="Roboto"/>
                          <a:ea typeface="Roboto"/>
                          <a:cs typeface="Roboto"/>
                          <a:sym typeface="Roboto"/>
                        </a:rPr>
                        <a:t>Bits</a:t>
                      </a:r>
                      <a:endParaRPr b="1" sz="20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2000">
                          <a:latin typeface="Roboto"/>
                          <a:ea typeface="Roboto"/>
                          <a:cs typeface="Roboto"/>
                          <a:sym typeface="Roboto"/>
                        </a:rPr>
                        <a:t>Notes</a:t>
                      </a:r>
                      <a:endParaRPr b="1" sz="2000">
                        <a:latin typeface="Roboto"/>
                        <a:ea typeface="Roboto"/>
                        <a:cs typeface="Roboto"/>
                        <a:sym typeface="Roboto"/>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487250">
                <a:tc>
                  <a:txBody>
                    <a:bodyPr/>
                    <a:lstStyle/>
                    <a:p>
                      <a:pPr indent="0" lvl="0" marL="0" rtl="0" algn="l">
                        <a:spcBef>
                          <a:spcPts val="0"/>
                        </a:spcBef>
                        <a:spcAft>
                          <a:spcPts val="0"/>
                        </a:spcAft>
                        <a:buNone/>
                      </a:pPr>
                      <a:r>
                        <a:rPr lang="en" sz="2000">
                          <a:latin typeface="Roboto"/>
                          <a:ea typeface="Roboto"/>
                          <a:cs typeface="Roboto"/>
                          <a:sym typeface="Roboto"/>
                        </a:rPr>
                        <a:t>Double</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64</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16 - 17 significant digits</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8275">
                <a:tc>
                  <a:txBody>
                    <a:bodyPr/>
                    <a:lstStyle/>
                    <a:p>
                      <a:pPr indent="0" lvl="0" marL="0" rtl="0" algn="l">
                        <a:spcBef>
                          <a:spcPts val="0"/>
                        </a:spcBef>
                        <a:spcAft>
                          <a:spcPts val="0"/>
                        </a:spcAft>
                        <a:buNone/>
                      </a:pPr>
                      <a:r>
                        <a:rPr lang="en" sz="2000">
                          <a:latin typeface="Roboto"/>
                          <a:ea typeface="Roboto"/>
                          <a:cs typeface="Roboto"/>
                          <a:sym typeface="Roboto"/>
                        </a:rPr>
                        <a:t>Float</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32</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6 - 7 significant digits</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9050">
                <a:tc>
                  <a:txBody>
                    <a:bodyPr/>
                    <a:lstStyle/>
                    <a:p>
                      <a:pPr indent="0" lvl="0" marL="0" rtl="0" algn="l">
                        <a:spcBef>
                          <a:spcPts val="0"/>
                        </a:spcBef>
                        <a:spcAft>
                          <a:spcPts val="0"/>
                        </a:spcAft>
                        <a:buNone/>
                      </a:pPr>
                      <a:r>
                        <a:rPr lang="en" sz="2000">
                          <a:latin typeface="Roboto"/>
                          <a:ea typeface="Roboto"/>
                          <a:cs typeface="Roboto"/>
                          <a:sym typeface="Roboto"/>
                        </a:rPr>
                        <a:t>Char</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16</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Roboto"/>
                          <a:ea typeface="Roboto"/>
                          <a:cs typeface="Roboto"/>
                          <a:sym typeface="Roboto"/>
                        </a:rPr>
                        <a:t>16-bit Unicode character</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115675">
                <a:tc>
                  <a:txBody>
                    <a:bodyPr/>
                    <a:lstStyle/>
                    <a:p>
                      <a:pPr indent="0" lvl="0" marL="0" rtl="0" algn="l">
                        <a:spcBef>
                          <a:spcPts val="0"/>
                        </a:spcBef>
                        <a:spcAft>
                          <a:spcPts val="0"/>
                        </a:spcAft>
                        <a:buNone/>
                      </a:pPr>
                      <a:r>
                        <a:rPr lang="en" sz="2000">
                          <a:latin typeface="Roboto"/>
                          <a:ea typeface="Roboto"/>
                          <a:cs typeface="Roboto"/>
                          <a:sym typeface="Roboto"/>
                        </a:rPr>
                        <a:t>Boolean</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2000">
                          <a:latin typeface="Roboto"/>
                          <a:ea typeface="Roboto"/>
                          <a:cs typeface="Roboto"/>
                          <a:sym typeface="Roboto"/>
                        </a:rPr>
                        <a:t>True or false. Operations include: </a:t>
                      </a:r>
                      <a:endParaRPr sz="2000">
                        <a:latin typeface="Roboto"/>
                        <a:ea typeface="Roboto"/>
                        <a:cs typeface="Roboto"/>
                        <a:sym typeface="Roboto"/>
                      </a:endParaRPr>
                    </a:p>
                    <a:p>
                      <a:pPr indent="0" lvl="0" marL="0" rtl="0" algn="l">
                        <a:spcBef>
                          <a:spcPts val="0"/>
                        </a:spcBef>
                        <a:spcAft>
                          <a:spcPts val="0"/>
                        </a:spcAft>
                        <a:buNone/>
                      </a:pPr>
                      <a:r>
                        <a:rPr lang="en" sz="2000">
                          <a:latin typeface="Consolas"/>
                          <a:ea typeface="Consolas"/>
                          <a:cs typeface="Consolas"/>
                          <a:sym typeface="Consolas"/>
                        </a:rPr>
                        <a:t>||</a:t>
                      </a:r>
                      <a:r>
                        <a:rPr lang="en" sz="2000">
                          <a:latin typeface="Roboto"/>
                          <a:ea typeface="Roboto"/>
                          <a:cs typeface="Roboto"/>
                          <a:sym typeface="Roboto"/>
                        </a:rPr>
                        <a:t> - lazy disjunction, </a:t>
                      </a:r>
                      <a:r>
                        <a:rPr lang="en" sz="2000">
                          <a:latin typeface="Consolas"/>
                          <a:ea typeface="Consolas"/>
                          <a:cs typeface="Consolas"/>
                          <a:sym typeface="Consolas"/>
                        </a:rPr>
                        <a:t>&amp;&amp;</a:t>
                      </a:r>
                      <a:r>
                        <a:rPr lang="en" sz="2000">
                          <a:latin typeface="Roboto"/>
                          <a:ea typeface="Roboto"/>
                          <a:cs typeface="Roboto"/>
                          <a:sym typeface="Roboto"/>
                        </a:rPr>
                        <a:t> - lazy conjunction, </a:t>
                      </a:r>
                      <a:endParaRPr sz="2000">
                        <a:latin typeface="Roboto"/>
                        <a:ea typeface="Roboto"/>
                        <a:cs typeface="Roboto"/>
                        <a:sym typeface="Roboto"/>
                      </a:endParaRPr>
                    </a:p>
                    <a:p>
                      <a:pPr indent="0" lvl="0" marL="0" rtl="0" algn="l">
                        <a:spcBef>
                          <a:spcPts val="0"/>
                        </a:spcBef>
                        <a:spcAft>
                          <a:spcPts val="0"/>
                        </a:spcAft>
                        <a:buNone/>
                      </a:pPr>
                      <a:r>
                        <a:rPr lang="en" sz="2000">
                          <a:latin typeface="Consolas"/>
                          <a:ea typeface="Consolas"/>
                          <a:cs typeface="Consolas"/>
                          <a:sym typeface="Consolas"/>
                        </a:rPr>
                        <a:t>!</a:t>
                      </a:r>
                      <a:r>
                        <a:rPr lang="en" sz="2000">
                          <a:latin typeface="Roboto"/>
                          <a:ea typeface="Roboto"/>
                          <a:cs typeface="Roboto"/>
                          <a:sym typeface="Roboto"/>
                        </a:rPr>
                        <a:t> - negation</a:t>
                      </a:r>
                      <a:endParaRPr sz="2000">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 type="body"/>
          </p:nvPr>
        </p:nvSpPr>
        <p:spPr>
          <a:xfrm>
            <a:off x="311700" y="1076275"/>
            <a:ext cx="8520600" cy="8907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2100">
                <a:solidFill>
                  <a:schemeClr val="dk1"/>
                </a:solidFill>
                <a:highlight>
                  <a:srgbClr val="FFFFFF"/>
                </a:highlight>
              </a:rPr>
              <a:t>Results of operations keep the types of the operands</a:t>
            </a:r>
            <a:endParaRPr sz="1500">
              <a:latin typeface="Courier New"/>
              <a:ea typeface="Courier New"/>
              <a:cs typeface="Courier New"/>
              <a:sym typeface="Courier New"/>
            </a:endParaRPr>
          </a:p>
        </p:txBody>
      </p:sp>
      <p:sp>
        <p:nvSpPr>
          <p:cNvPr id="208" name="Google Shape;208;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Operand types</a:t>
            </a:r>
            <a:endParaRPr/>
          </a:p>
        </p:txBody>
      </p:sp>
      <p:sp>
        <p:nvSpPr>
          <p:cNvPr id="210" name="Google Shape;210;p26"/>
          <p:cNvSpPr txBox="1"/>
          <p:nvPr/>
        </p:nvSpPr>
        <p:spPr>
          <a:xfrm>
            <a:off x="247175" y="3529750"/>
            <a:ext cx="33603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6.0*50</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300.0</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211" name="Google Shape;211;p26"/>
          <p:cNvSpPr txBox="1"/>
          <p:nvPr/>
        </p:nvSpPr>
        <p:spPr>
          <a:xfrm>
            <a:off x="283100" y="2618500"/>
            <a:ext cx="3267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6.0*50.0</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300.0</a:t>
            </a:r>
            <a:endParaRPr sz="1800">
              <a:latin typeface="Consolas"/>
              <a:ea typeface="Consolas"/>
              <a:cs typeface="Consolas"/>
              <a:sym typeface="Consolas"/>
            </a:endParaRPr>
          </a:p>
        </p:txBody>
      </p:sp>
      <p:sp>
        <p:nvSpPr>
          <p:cNvPr id="212" name="Google Shape;212;p26"/>
          <p:cNvSpPr txBox="1"/>
          <p:nvPr/>
        </p:nvSpPr>
        <p:spPr>
          <a:xfrm>
            <a:off x="323375" y="1680600"/>
            <a:ext cx="27486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6*50</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300</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213" name="Google Shape;213;p26"/>
          <p:cNvSpPr txBox="1"/>
          <p:nvPr/>
        </p:nvSpPr>
        <p:spPr>
          <a:xfrm>
            <a:off x="4338175" y="1690125"/>
            <a:ext cx="27486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1/2</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kotlin.Int = 0</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214" name="Google Shape;214;p26"/>
          <p:cNvSpPr txBox="1"/>
          <p:nvPr/>
        </p:nvSpPr>
        <p:spPr>
          <a:xfrm>
            <a:off x="4338175" y="2622369"/>
            <a:ext cx="31164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1.0*2.0</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kotlin.Double = 0.5</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casting</a:t>
            </a:r>
            <a:endParaRPr/>
          </a:p>
        </p:txBody>
      </p:sp>
      <p:sp>
        <p:nvSpPr>
          <p:cNvPr id="220" name="Google Shape;220;p27"/>
          <p:cNvSpPr txBox="1"/>
          <p:nvPr>
            <p:ph idx="1" type="body"/>
          </p:nvPr>
        </p:nvSpPr>
        <p:spPr>
          <a:xfrm>
            <a:off x="311700" y="1076275"/>
            <a:ext cx="8442900" cy="4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Assign an </a:t>
            </a:r>
            <a:r>
              <a:rPr lang="en" sz="1800">
                <a:latin typeface="Courier New"/>
                <a:ea typeface="Courier New"/>
                <a:cs typeface="Courier New"/>
                <a:sym typeface="Courier New"/>
              </a:rPr>
              <a:t>Int</a:t>
            </a:r>
            <a:r>
              <a:rPr lang="en" sz="1800"/>
              <a:t> to a </a:t>
            </a:r>
            <a:r>
              <a:rPr lang="en" sz="1800">
                <a:latin typeface="Courier New"/>
                <a:ea typeface="Courier New"/>
                <a:cs typeface="Courier New"/>
                <a:sym typeface="Courier New"/>
              </a:rPr>
              <a:t>Byte</a:t>
            </a:r>
            <a:endParaRPr sz="1800">
              <a:latin typeface="Courier New"/>
              <a:ea typeface="Courier New"/>
              <a:cs typeface="Courier New"/>
              <a:sym typeface="Courier New"/>
            </a:endParaRPr>
          </a:p>
        </p:txBody>
      </p:sp>
      <p:sp>
        <p:nvSpPr>
          <p:cNvPr id="221" name="Google Shape;22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7"/>
          <p:cNvSpPr txBox="1"/>
          <p:nvPr/>
        </p:nvSpPr>
        <p:spPr>
          <a:xfrm>
            <a:off x="540300" y="3289200"/>
            <a:ext cx="83031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i: Int = </a:t>
            </a:r>
            <a:r>
              <a:rPr lang="en" sz="1800">
                <a:solidFill>
                  <a:srgbClr val="C53929"/>
                </a:solidFill>
                <a:latin typeface="Consolas"/>
                <a:ea typeface="Consolas"/>
                <a:cs typeface="Consolas"/>
                <a:sym typeface="Consolas"/>
              </a:rPr>
              <a:t>6</a:t>
            </a:r>
            <a:endParaRPr sz="1800">
              <a:solidFill>
                <a:srgbClr val="C53929"/>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223" name="Google Shape;223;p27"/>
          <p:cNvSpPr txBox="1"/>
          <p:nvPr/>
        </p:nvSpPr>
        <p:spPr>
          <a:xfrm>
            <a:off x="540300" y="3621427"/>
            <a:ext cx="5209800" cy="4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println(</a:t>
            </a:r>
            <a:r>
              <a:rPr lang="en" sz="1800">
                <a:solidFill>
                  <a:schemeClr val="dk1"/>
                </a:solidFill>
                <a:latin typeface="Consolas"/>
                <a:ea typeface="Consolas"/>
                <a:cs typeface="Consolas"/>
                <a:sym typeface="Consolas"/>
              </a:rPr>
              <a:t>i.toByte()</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sp>
        <p:nvSpPr>
          <p:cNvPr id="224" name="Google Shape;224;p27"/>
          <p:cNvSpPr txBox="1"/>
          <p:nvPr/>
        </p:nvSpPr>
        <p:spPr>
          <a:xfrm>
            <a:off x="692702" y="4106481"/>
            <a:ext cx="1221600" cy="2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6</a:t>
            </a:r>
            <a:endParaRPr sz="1800">
              <a:latin typeface="Consolas"/>
              <a:ea typeface="Consolas"/>
              <a:cs typeface="Consolas"/>
              <a:sym typeface="Consolas"/>
            </a:endParaRPr>
          </a:p>
        </p:txBody>
      </p:sp>
      <p:sp>
        <p:nvSpPr>
          <p:cNvPr id="225" name="Google Shape;225;p27"/>
          <p:cNvSpPr txBox="1"/>
          <p:nvPr/>
        </p:nvSpPr>
        <p:spPr>
          <a:xfrm>
            <a:off x="586900" y="1414568"/>
            <a:ext cx="30276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i: Int = </a:t>
            </a:r>
            <a:r>
              <a:rPr lang="en" sz="1800">
                <a:solidFill>
                  <a:srgbClr val="C53929"/>
                </a:solidFill>
                <a:latin typeface="Consolas"/>
                <a:ea typeface="Consolas"/>
                <a:cs typeface="Consolas"/>
                <a:sym typeface="Consolas"/>
              </a:rPr>
              <a:t>6</a:t>
            </a:r>
            <a:endParaRPr sz="1800">
              <a:solidFill>
                <a:srgbClr val="C53929"/>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226" name="Google Shape;226;p27"/>
          <p:cNvSpPr txBox="1"/>
          <p:nvPr/>
        </p:nvSpPr>
        <p:spPr>
          <a:xfrm>
            <a:off x="586900" y="1699895"/>
            <a:ext cx="2662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b: Byte = i</a:t>
            </a:r>
            <a:endParaRPr sz="1800">
              <a:latin typeface="Consolas"/>
              <a:ea typeface="Consolas"/>
              <a:cs typeface="Consolas"/>
              <a:sym typeface="Consolas"/>
            </a:endParaRPr>
          </a:p>
        </p:txBody>
      </p:sp>
      <p:sp>
        <p:nvSpPr>
          <p:cNvPr id="227" name="Google Shape;227;p27"/>
          <p:cNvSpPr txBox="1"/>
          <p:nvPr/>
        </p:nvSpPr>
        <p:spPr>
          <a:xfrm>
            <a:off x="626625" y="2463521"/>
            <a:ext cx="8520600" cy="2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800">
                <a:solidFill>
                  <a:srgbClr val="1155CC"/>
                </a:solidFill>
                <a:latin typeface="Consolas"/>
                <a:ea typeface="Consolas"/>
                <a:cs typeface="Consolas"/>
                <a:sym typeface="Consolas"/>
              </a:rPr>
              <a:t>⇒ error: type mismatch: inferred type is Int but Byte was expected</a:t>
            </a:r>
            <a:endParaRPr sz="1800">
              <a:latin typeface="Consolas"/>
              <a:ea typeface="Consolas"/>
              <a:cs typeface="Consolas"/>
              <a:sym typeface="Consolas"/>
            </a:endParaRPr>
          </a:p>
        </p:txBody>
      </p:sp>
      <p:sp>
        <p:nvSpPr>
          <p:cNvPr id="228" name="Google Shape;228;p27"/>
          <p:cNvSpPr txBox="1"/>
          <p:nvPr>
            <p:ph idx="1" type="body"/>
          </p:nvPr>
        </p:nvSpPr>
        <p:spPr>
          <a:xfrm>
            <a:off x="274350" y="2914166"/>
            <a:ext cx="8442900" cy="4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Convert </a:t>
            </a:r>
            <a:r>
              <a:rPr lang="en" sz="1800">
                <a:latin typeface="Courier New"/>
                <a:ea typeface="Courier New"/>
                <a:cs typeface="Courier New"/>
                <a:sym typeface="Courier New"/>
              </a:rPr>
              <a:t>Int</a:t>
            </a:r>
            <a:r>
              <a:rPr lang="en" sz="1800"/>
              <a:t> to </a:t>
            </a:r>
            <a:r>
              <a:rPr lang="en" sz="1800">
                <a:latin typeface="Courier New"/>
                <a:ea typeface="Courier New"/>
                <a:cs typeface="Courier New"/>
                <a:sym typeface="Courier New"/>
              </a:rPr>
              <a:t>Byte</a:t>
            </a:r>
            <a:r>
              <a:rPr lang="en" sz="1800"/>
              <a:t> with casting</a:t>
            </a:r>
            <a:endParaRPr sz="1800"/>
          </a:p>
        </p:txBody>
      </p:sp>
      <p:sp>
        <p:nvSpPr>
          <p:cNvPr id="229" name="Google Shape;229;p27"/>
          <p:cNvSpPr txBox="1"/>
          <p:nvPr/>
        </p:nvSpPr>
        <p:spPr>
          <a:xfrm>
            <a:off x="577975" y="2012000"/>
            <a:ext cx="29604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println(b)</a:t>
            </a:r>
            <a:endParaRPr sz="18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this lesson</a:t>
            </a:r>
            <a:endParaRPr/>
          </a:p>
        </p:txBody>
      </p:sp>
      <p:sp>
        <p:nvSpPr>
          <p:cNvPr id="67" name="Google Shape;67;p10"/>
          <p:cNvSpPr txBox="1"/>
          <p:nvPr>
            <p:ph idx="1" type="body"/>
          </p:nvPr>
        </p:nvSpPr>
        <p:spPr>
          <a:xfrm>
            <a:off x="311700" y="1076275"/>
            <a:ext cx="595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Lesson 1: Kotlin basics</a:t>
            </a:r>
            <a:endParaRPr sz="2000"/>
          </a:p>
          <a:p>
            <a:pPr indent="-355600" lvl="1" marL="914400" rtl="0" algn="l">
              <a:spcBef>
                <a:spcPts val="1000"/>
              </a:spcBef>
              <a:spcAft>
                <a:spcPts val="0"/>
              </a:spcAft>
              <a:buSzPts val="2000"/>
              <a:buChar char="○"/>
            </a:pPr>
            <a:r>
              <a:rPr lang="en" u="sng">
                <a:solidFill>
                  <a:schemeClr val="hlink"/>
                </a:solidFill>
                <a:hlinkClick action="ppaction://hlinksldjump" r:id="rId3"/>
              </a:rPr>
              <a:t>Get started</a:t>
            </a:r>
            <a:endParaRPr/>
          </a:p>
          <a:p>
            <a:pPr indent="-355600" lvl="1" marL="914400" rtl="0" algn="l">
              <a:spcBef>
                <a:spcPts val="0"/>
              </a:spcBef>
              <a:spcAft>
                <a:spcPts val="0"/>
              </a:spcAft>
              <a:buSzPts val="2000"/>
              <a:buChar char="○"/>
            </a:pPr>
            <a:r>
              <a:rPr lang="en" u="sng">
                <a:solidFill>
                  <a:schemeClr val="hlink"/>
                </a:solidFill>
                <a:hlinkClick action="ppaction://hlinksldjump" r:id="rId4"/>
              </a:rPr>
              <a:t>Operators</a:t>
            </a:r>
            <a:endParaRPr/>
          </a:p>
          <a:p>
            <a:pPr indent="-355600" lvl="1" marL="914400" rtl="0" algn="l">
              <a:spcBef>
                <a:spcPts val="0"/>
              </a:spcBef>
              <a:spcAft>
                <a:spcPts val="0"/>
              </a:spcAft>
              <a:buSzPts val="2000"/>
              <a:buChar char="○"/>
            </a:pPr>
            <a:r>
              <a:rPr lang="en" u="sng">
                <a:solidFill>
                  <a:schemeClr val="hlink"/>
                </a:solidFill>
                <a:hlinkClick action="ppaction://hlinksldjump" r:id="rId5"/>
              </a:rPr>
              <a:t>Data types</a:t>
            </a:r>
            <a:endParaRPr/>
          </a:p>
          <a:p>
            <a:pPr indent="-355600" lvl="1" marL="914400" rtl="0" algn="l">
              <a:spcBef>
                <a:spcPts val="0"/>
              </a:spcBef>
              <a:spcAft>
                <a:spcPts val="0"/>
              </a:spcAft>
              <a:buSzPts val="2000"/>
              <a:buChar char="○"/>
            </a:pPr>
            <a:r>
              <a:rPr lang="en" u="sng">
                <a:solidFill>
                  <a:schemeClr val="hlink"/>
                </a:solidFill>
                <a:hlinkClick action="ppaction://hlinksldjump" r:id="rId6"/>
              </a:rPr>
              <a:t>Variables</a:t>
            </a:r>
            <a:endParaRPr/>
          </a:p>
          <a:p>
            <a:pPr indent="-355600" lvl="1" marL="914400" rtl="0" algn="l">
              <a:spcBef>
                <a:spcPts val="0"/>
              </a:spcBef>
              <a:spcAft>
                <a:spcPts val="0"/>
              </a:spcAft>
              <a:buSzPts val="2000"/>
              <a:buChar char="○"/>
            </a:pPr>
            <a:r>
              <a:rPr lang="en" u="sng">
                <a:solidFill>
                  <a:schemeClr val="hlink"/>
                </a:solidFill>
                <a:hlinkClick action="ppaction://hlinksldjump" r:id="rId7"/>
              </a:rPr>
              <a:t>Conditionals</a:t>
            </a:r>
            <a:endParaRPr/>
          </a:p>
          <a:p>
            <a:pPr indent="-355600" lvl="1" marL="914400" rtl="0" algn="l">
              <a:spcBef>
                <a:spcPts val="0"/>
              </a:spcBef>
              <a:spcAft>
                <a:spcPts val="0"/>
              </a:spcAft>
              <a:buSzPts val="2000"/>
              <a:buChar char="○"/>
            </a:pPr>
            <a:r>
              <a:rPr lang="en" u="sng">
                <a:solidFill>
                  <a:schemeClr val="hlink"/>
                </a:solidFill>
                <a:hlinkClick action="ppaction://hlinksldjump" r:id="rId8"/>
              </a:rPr>
              <a:t>Lists and arrays</a:t>
            </a:r>
            <a:endParaRPr/>
          </a:p>
          <a:p>
            <a:pPr indent="-355600" lvl="1" marL="914400" rtl="0" algn="l">
              <a:spcBef>
                <a:spcPts val="0"/>
              </a:spcBef>
              <a:spcAft>
                <a:spcPts val="0"/>
              </a:spcAft>
              <a:buSzPts val="2000"/>
              <a:buChar char="○"/>
            </a:pPr>
            <a:r>
              <a:rPr lang="en" u="sng">
                <a:solidFill>
                  <a:schemeClr val="hlink"/>
                </a:solidFill>
                <a:hlinkClick action="ppaction://hlinksldjump" r:id="rId9"/>
              </a:rPr>
              <a:t>Null safety</a:t>
            </a:r>
            <a:endParaRPr/>
          </a:p>
          <a:p>
            <a:pPr indent="-355600" lvl="1" marL="914400" rtl="0" algn="l">
              <a:spcBef>
                <a:spcPts val="0"/>
              </a:spcBef>
              <a:spcAft>
                <a:spcPts val="0"/>
              </a:spcAft>
              <a:buSzPts val="2000"/>
              <a:buChar char="○"/>
            </a:pPr>
            <a:r>
              <a:rPr lang="en" u="sng">
                <a:solidFill>
                  <a:schemeClr val="hlink"/>
                </a:solidFill>
                <a:hlinkClick action="ppaction://hlinksldjump" r:id="rId10"/>
              </a:rPr>
              <a:t>Summary</a:t>
            </a:r>
            <a:endParaRPr/>
          </a:p>
        </p:txBody>
      </p:sp>
      <p:sp>
        <p:nvSpPr>
          <p:cNvPr id="68" name="Google Shape;68;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Underscores</a:t>
            </a:r>
            <a:r>
              <a:rPr lang="en"/>
              <a:t> for long numbers</a:t>
            </a:r>
            <a:endParaRPr/>
          </a:p>
        </p:txBody>
      </p:sp>
      <p:sp>
        <p:nvSpPr>
          <p:cNvPr id="235" name="Google Shape;235;p28"/>
          <p:cNvSpPr txBox="1"/>
          <p:nvPr>
            <p:ph idx="1" type="body"/>
          </p:nvPr>
        </p:nvSpPr>
        <p:spPr>
          <a:xfrm>
            <a:off x="336550" y="1393500"/>
            <a:ext cx="8520600" cy="2626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2000">
                <a:solidFill>
                  <a:schemeClr val="dk1"/>
                </a:solidFill>
              </a:rPr>
              <a:t>Use underscores to make long numeric constants more readable. </a:t>
            </a:r>
            <a:endParaRPr b="1" sz="1600">
              <a:solidFill>
                <a:schemeClr val="dk1"/>
              </a:solidFill>
            </a:endParaRPr>
          </a:p>
          <a:p>
            <a:pPr indent="0" lvl="0" marL="0" rtl="0" algn="l">
              <a:lnSpc>
                <a:spcPct val="150000"/>
              </a:lnSpc>
              <a:spcBef>
                <a:spcPts val="1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oneMillion = </a:t>
            </a:r>
            <a:r>
              <a:rPr lang="en" sz="1800">
                <a:solidFill>
                  <a:srgbClr val="C53929"/>
                </a:solidFill>
                <a:latin typeface="Consolas"/>
                <a:ea typeface="Consolas"/>
                <a:cs typeface="Consolas"/>
                <a:sym typeface="Consolas"/>
              </a:rPr>
              <a:t>1_000_000</a:t>
            </a:r>
            <a:endParaRPr sz="1800">
              <a:solidFill>
                <a:srgbClr val="C53929"/>
              </a:solidFill>
              <a:latin typeface="Consolas"/>
              <a:ea typeface="Consolas"/>
              <a:cs typeface="Consolas"/>
              <a:sym typeface="Consolas"/>
            </a:endParaRPr>
          </a:p>
          <a:p>
            <a:pPr indent="0" lvl="0" marL="0" rtl="0" algn="l">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idNumber = </a:t>
            </a:r>
            <a:r>
              <a:rPr lang="en" sz="1800">
                <a:solidFill>
                  <a:srgbClr val="C53929"/>
                </a:solidFill>
                <a:latin typeface="Consolas"/>
                <a:ea typeface="Consolas"/>
                <a:cs typeface="Consolas"/>
                <a:sym typeface="Consolas"/>
              </a:rPr>
              <a:t>999_99_9999L</a:t>
            </a:r>
            <a:endParaRPr sz="1800">
              <a:solidFill>
                <a:srgbClr val="C53929"/>
              </a:solidFill>
              <a:latin typeface="Consolas"/>
              <a:ea typeface="Consolas"/>
              <a:cs typeface="Consolas"/>
              <a:sym typeface="Consolas"/>
            </a:endParaRPr>
          </a:p>
          <a:p>
            <a:pPr indent="0" lvl="0" marL="0" rtl="0" algn="l">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hexBytes = </a:t>
            </a:r>
            <a:r>
              <a:rPr lang="en" sz="1800">
                <a:solidFill>
                  <a:srgbClr val="C53929"/>
                </a:solidFill>
                <a:latin typeface="Consolas"/>
                <a:ea typeface="Consolas"/>
                <a:cs typeface="Consolas"/>
                <a:sym typeface="Consolas"/>
              </a:rPr>
              <a:t>0xFF_EC_DE_5E</a:t>
            </a:r>
            <a:endParaRPr sz="1800">
              <a:solidFill>
                <a:srgbClr val="C53929"/>
              </a:solidFill>
              <a:latin typeface="Consolas"/>
              <a:ea typeface="Consolas"/>
              <a:cs typeface="Consolas"/>
              <a:sym typeface="Consolas"/>
            </a:endParaRPr>
          </a:p>
          <a:p>
            <a:pPr indent="0" lvl="0" marL="0" rtl="0" algn="l">
              <a:lnSpc>
                <a:spcPct val="150000"/>
              </a:lnSpc>
              <a:spcBef>
                <a:spcPts val="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bytes = </a:t>
            </a:r>
            <a:r>
              <a:rPr lang="en" sz="1800">
                <a:solidFill>
                  <a:srgbClr val="C53929"/>
                </a:solidFill>
                <a:latin typeface="Consolas"/>
                <a:ea typeface="Consolas"/>
                <a:cs typeface="Consolas"/>
                <a:sym typeface="Consolas"/>
              </a:rPr>
              <a:t>0b11010010_01101001_10010100_10010010</a:t>
            </a:r>
            <a:endParaRPr sz="1800">
              <a:solidFill>
                <a:srgbClr val="C53929"/>
              </a:solidFill>
              <a:latin typeface="Consolas"/>
              <a:ea typeface="Consolas"/>
              <a:cs typeface="Consolas"/>
              <a:sym typeface="Consolas"/>
            </a:endParaRPr>
          </a:p>
          <a:p>
            <a:pPr indent="0" lvl="0" marL="0" rtl="0" algn="l">
              <a:lnSpc>
                <a:spcPct val="115000"/>
              </a:lnSpc>
              <a:spcBef>
                <a:spcPts val="1000"/>
              </a:spcBef>
              <a:spcAft>
                <a:spcPts val="0"/>
              </a:spcAft>
              <a:buNone/>
            </a:pPr>
            <a:r>
              <a:t/>
            </a:r>
            <a:endParaRPr sz="1200"/>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p:txBody>
      </p:sp>
      <p:sp>
        <p:nvSpPr>
          <p:cNvPr id="236" name="Google Shape;236;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a:t>
            </a:r>
            <a:endParaRPr/>
          </a:p>
        </p:txBody>
      </p:sp>
      <p:sp>
        <p:nvSpPr>
          <p:cNvPr id="242" name="Google Shape;242;p29"/>
          <p:cNvSpPr txBox="1"/>
          <p:nvPr>
            <p:ph idx="1" type="body"/>
          </p:nvPr>
        </p:nvSpPr>
        <p:spPr>
          <a:xfrm>
            <a:off x="311700" y="1353200"/>
            <a:ext cx="8569200" cy="31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Strings are any sequence of characters enclosed by double quotes.</a:t>
            </a:r>
            <a:endParaRPr sz="1800"/>
          </a:p>
          <a:p>
            <a:pPr indent="0" lvl="0" marL="0" rtl="0" algn="l">
              <a:spcBef>
                <a:spcPts val="0"/>
              </a:spcBef>
              <a:spcAft>
                <a:spcPts val="0"/>
              </a:spcAft>
              <a:buNone/>
            </a:pPr>
            <a:r>
              <a:rPr lang="en" sz="1800">
                <a:solidFill>
                  <a:schemeClr val="dk1"/>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s1 = </a:t>
            </a:r>
            <a:r>
              <a:rPr lang="en" sz="1800">
                <a:solidFill>
                  <a:srgbClr val="388E3C"/>
                </a:solidFill>
                <a:latin typeface="Consolas"/>
                <a:ea typeface="Consolas"/>
                <a:cs typeface="Consolas"/>
                <a:sym typeface="Consolas"/>
              </a:rPr>
              <a:t>"Hello world!"</a:t>
            </a:r>
            <a:endParaRPr sz="1800">
              <a:solidFill>
                <a:srgbClr val="388E3C"/>
              </a:solidFill>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lang="en" sz="1800">
                <a:solidFill>
                  <a:schemeClr val="dk1"/>
                </a:solidFill>
              </a:rPr>
              <a:t>String literals can contain escape characters</a:t>
            </a:r>
            <a:endParaRPr sz="1800">
              <a:solidFill>
                <a:schemeClr val="dk1"/>
              </a:solidFill>
            </a:endParaRPr>
          </a:p>
          <a:p>
            <a:pPr indent="0" lvl="0" marL="0" rtl="0" algn="l">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s2 = </a:t>
            </a:r>
            <a:r>
              <a:rPr lang="en" sz="1800">
                <a:solidFill>
                  <a:srgbClr val="388E3C"/>
                </a:solidFill>
                <a:latin typeface="Consolas"/>
                <a:ea typeface="Consolas"/>
                <a:cs typeface="Consolas"/>
                <a:sym typeface="Consolas"/>
              </a:rPr>
              <a:t>"Hello world!\n"</a:t>
            </a:r>
            <a:endParaRPr sz="1800">
              <a:solidFill>
                <a:srgbClr val="388E3C"/>
              </a:solidFill>
              <a:latin typeface="Consolas"/>
              <a:ea typeface="Consolas"/>
              <a:cs typeface="Consolas"/>
              <a:sym typeface="Consolas"/>
            </a:endParaRPr>
          </a:p>
          <a:p>
            <a:pPr indent="0" lvl="0" marL="0" rtl="0" algn="l">
              <a:spcBef>
                <a:spcPts val="1600"/>
              </a:spcBef>
              <a:spcAft>
                <a:spcPts val="0"/>
              </a:spcAft>
              <a:buNone/>
            </a:pPr>
            <a:r>
              <a:rPr lang="en" sz="1800"/>
              <a:t>Or any arbitrary text delimited by a triple quote (</a:t>
            </a:r>
            <a:r>
              <a:rPr lang="en" sz="1800">
                <a:latin typeface="Courier New"/>
                <a:ea typeface="Courier New"/>
                <a:cs typeface="Courier New"/>
                <a:sym typeface="Courier New"/>
              </a:rPr>
              <a:t>"""</a:t>
            </a:r>
            <a:r>
              <a:rPr lang="en" sz="1800"/>
              <a:t>)</a:t>
            </a:r>
            <a:endParaRPr sz="1800"/>
          </a:p>
          <a:p>
            <a:pPr indent="0" lvl="0" marL="0" rtl="0" algn="l">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text = </a:t>
            </a:r>
            <a:r>
              <a:rPr lang="en" sz="1800">
                <a:solidFill>
                  <a:srgbClr val="388E3C"/>
                </a:solidFill>
                <a:latin typeface="Consolas"/>
                <a:ea typeface="Consolas"/>
                <a:cs typeface="Consolas"/>
                <a:sym typeface="Consolas"/>
              </a:rPr>
              <a:t>"""</a:t>
            </a:r>
            <a:endParaRPr sz="1800">
              <a:solidFill>
                <a:srgbClr val="388E3C"/>
              </a:solidFill>
              <a:latin typeface="Consolas"/>
              <a:ea typeface="Consolas"/>
              <a:cs typeface="Consolas"/>
              <a:sym typeface="Consolas"/>
            </a:endParaRPr>
          </a:p>
          <a:p>
            <a:pPr indent="457200" lvl="0" marL="0" rtl="0" algn="l">
              <a:spcBef>
                <a:spcPts val="0"/>
              </a:spcBef>
              <a:spcAft>
                <a:spcPts val="0"/>
              </a:spcAft>
              <a:buNone/>
            </a:pPr>
            <a:r>
              <a:rPr lang="en" sz="1800">
                <a:solidFill>
                  <a:srgbClr val="388E3C"/>
                </a:solidFill>
                <a:latin typeface="Consolas"/>
                <a:ea typeface="Consolas"/>
                <a:cs typeface="Consolas"/>
                <a:sym typeface="Consolas"/>
              </a:rPr>
              <a:t>  var bikes = 50 </a:t>
            </a:r>
            <a:endParaRPr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  """</a:t>
            </a:r>
            <a:endParaRPr sz="1350">
              <a:solidFill>
                <a:srgbClr val="388E3C"/>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latin typeface="Consolas"/>
              <a:ea typeface="Consolas"/>
              <a:cs typeface="Consolas"/>
              <a:sym typeface="Consolas"/>
            </a:endParaRPr>
          </a:p>
        </p:txBody>
      </p:sp>
      <p:sp>
        <p:nvSpPr>
          <p:cNvPr id="243" name="Google Shape;243;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 type="body"/>
          </p:nvPr>
        </p:nvSpPr>
        <p:spPr>
          <a:xfrm>
            <a:off x="463275" y="1364900"/>
            <a:ext cx="8439600" cy="86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numberOfDogs = </a:t>
            </a:r>
            <a:r>
              <a:rPr lang="en" sz="1800">
                <a:solidFill>
                  <a:srgbClr val="C53929"/>
                </a:solidFill>
                <a:latin typeface="Consolas"/>
                <a:ea typeface="Consolas"/>
                <a:cs typeface="Consolas"/>
                <a:sym typeface="Consolas"/>
              </a:rPr>
              <a:t>3  </a:t>
            </a:r>
            <a:endParaRPr sz="1800">
              <a:solidFill>
                <a:srgbClr val="C53929"/>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numberOfCats = </a:t>
            </a:r>
            <a:r>
              <a:rPr lang="en" sz="1800">
                <a:solidFill>
                  <a:srgbClr val="C53929"/>
                </a:solidFill>
                <a:latin typeface="Consolas"/>
                <a:ea typeface="Consolas"/>
                <a:cs typeface="Consolas"/>
                <a:sym typeface="Consolas"/>
              </a:rPr>
              <a:t>2</a:t>
            </a:r>
            <a:endParaRPr sz="1800">
              <a:solidFill>
                <a:srgbClr val="C53929"/>
              </a:solidFill>
              <a:latin typeface="Consolas"/>
              <a:ea typeface="Consolas"/>
              <a:cs typeface="Consolas"/>
              <a:sym typeface="Consolas"/>
            </a:endParaRPr>
          </a:p>
        </p:txBody>
      </p:sp>
      <p:sp>
        <p:nvSpPr>
          <p:cNvPr id="249" name="Google Shape;249;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concatenation</a:t>
            </a:r>
            <a:endParaRPr/>
          </a:p>
        </p:txBody>
      </p:sp>
      <p:sp>
        <p:nvSpPr>
          <p:cNvPr id="251" name="Google Shape;251;p30"/>
          <p:cNvSpPr/>
          <p:nvPr/>
        </p:nvSpPr>
        <p:spPr>
          <a:xfrm>
            <a:off x="463275" y="3156725"/>
            <a:ext cx="7973100" cy="6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Consolas"/>
                <a:ea typeface="Consolas"/>
                <a:cs typeface="Consolas"/>
                <a:sym typeface="Consolas"/>
              </a:rPr>
              <a:t>=&gt; I have 3 dogs and 2 cats</a:t>
            </a:r>
            <a:endParaRPr sz="1800">
              <a:solidFill>
                <a:srgbClr val="1155CC"/>
              </a:solidFill>
              <a:latin typeface="Consolas"/>
              <a:ea typeface="Consolas"/>
              <a:cs typeface="Consolas"/>
              <a:sym typeface="Consolas"/>
            </a:endParaRPr>
          </a:p>
        </p:txBody>
      </p:sp>
      <p:sp>
        <p:nvSpPr>
          <p:cNvPr id="252" name="Google Shape;252;p30"/>
          <p:cNvSpPr txBox="1"/>
          <p:nvPr/>
        </p:nvSpPr>
        <p:spPr>
          <a:xfrm>
            <a:off x="464100" y="2480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"I have </a:t>
            </a:r>
            <a:r>
              <a:rPr b="1" lang="en" sz="1800">
                <a:solidFill>
                  <a:srgbClr val="C53929"/>
                </a:solidFill>
                <a:latin typeface="Consolas"/>
                <a:ea typeface="Consolas"/>
                <a:cs typeface="Consolas"/>
                <a:sym typeface="Consolas"/>
              </a:rPr>
              <a:t>$numberOfDogs</a:t>
            </a:r>
            <a:r>
              <a:rPr lang="en" sz="1800">
                <a:solidFill>
                  <a:srgbClr val="388E3C"/>
                </a:solidFill>
                <a:latin typeface="Consolas"/>
                <a:ea typeface="Consolas"/>
                <a:cs typeface="Consolas"/>
                <a:sym typeface="Consolas"/>
              </a:rPr>
              <a:t> dogs" + " and </a:t>
            </a:r>
            <a:r>
              <a:rPr b="1" lang="en" sz="1800">
                <a:solidFill>
                  <a:srgbClr val="C53929"/>
                </a:solidFill>
                <a:latin typeface="Consolas"/>
                <a:ea typeface="Consolas"/>
                <a:cs typeface="Consolas"/>
                <a:sym typeface="Consolas"/>
              </a:rPr>
              <a:t>$numberOfCats</a:t>
            </a:r>
            <a:r>
              <a:rPr lang="en" sz="1800">
                <a:solidFill>
                  <a:srgbClr val="388E3C"/>
                </a:solidFill>
                <a:latin typeface="Consolas"/>
                <a:ea typeface="Consolas"/>
                <a:cs typeface="Consolas"/>
                <a:sym typeface="Consolas"/>
              </a:rPr>
              <a:t> cats"</a:t>
            </a:r>
            <a:endParaRPr sz="1800">
              <a:solidFill>
                <a:srgbClr val="388E3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idx="1" type="body"/>
          </p:nvPr>
        </p:nvSpPr>
        <p:spPr>
          <a:xfrm>
            <a:off x="311775" y="962265"/>
            <a:ext cx="8591100" cy="1805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800"/>
              <a:t>A template expression starts with a dollar sign (</a:t>
            </a:r>
            <a:r>
              <a:rPr lang="en" sz="1800">
                <a:latin typeface="Courier New"/>
                <a:ea typeface="Courier New"/>
                <a:cs typeface="Courier New"/>
                <a:sym typeface="Courier New"/>
              </a:rPr>
              <a:t>$</a:t>
            </a:r>
            <a:r>
              <a:rPr lang="en" sz="1800"/>
              <a:t>) and can be a simple value:</a:t>
            </a:r>
            <a:endParaRPr sz="1800"/>
          </a:p>
          <a:p>
            <a:pPr indent="457200" lvl="0" marL="0" rtl="0" algn="l">
              <a:lnSpc>
                <a:spcPct val="150000"/>
              </a:lnSpc>
              <a:spcBef>
                <a:spcPts val="1000"/>
              </a:spcBef>
              <a:spcAft>
                <a:spcPts val="0"/>
              </a:spcAft>
              <a:buNone/>
            </a:pP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i = </a:t>
            </a:r>
            <a:r>
              <a:rPr lang="en" sz="1800">
                <a:solidFill>
                  <a:srgbClr val="C53929"/>
                </a:solidFill>
                <a:latin typeface="Consolas"/>
                <a:ea typeface="Consolas"/>
                <a:cs typeface="Consolas"/>
                <a:sym typeface="Consolas"/>
              </a:rPr>
              <a:t>10</a:t>
            </a:r>
            <a:endParaRPr sz="1800">
              <a:solidFill>
                <a:srgbClr val="C53929"/>
              </a:solidFill>
              <a:latin typeface="Consolas"/>
              <a:ea typeface="Consolas"/>
              <a:cs typeface="Consolas"/>
              <a:sym typeface="Consolas"/>
            </a:endParaRPr>
          </a:p>
          <a:p>
            <a:pPr indent="457200" lvl="0" marL="0" rtl="0" algn="l">
              <a:lnSpc>
                <a:spcPct val="150000"/>
              </a:lnSpc>
              <a:spcBef>
                <a:spcPts val="0"/>
              </a:spcBef>
              <a:spcAft>
                <a:spcPts val="0"/>
              </a:spcAft>
              <a:buNone/>
            </a:pPr>
            <a:r>
              <a:rPr lang="en" sz="1800">
                <a:latin typeface="Consolas"/>
                <a:ea typeface="Consolas"/>
                <a:cs typeface="Consolas"/>
                <a:sym typeface="Consolas"/>
              </a:rPr>
              <a:t>println(</a:t>
            </a:r>
            <a:r>
              <a:rPr lang="en" sz="1800">
                <a:solidFill>
                  <a:srgbClr val="388E3C"/>
                </a:solidFill>
                <a:latin typeface="Consolas"/>
                <a:ea typeface="Consolas"/>
                <a:cs typeface="Consolas"/>
                <a:sym typeface="Consolas"/>
              </a:rPr>
              <a:t>"i =</a:t>
            </a:r>
            <a:r>
              <a:rPr lang="en" sz="1800">
                <a:latin typeface="Consolas"/>
                <a:ea typeface="Consolas"/>
                <a:cs typeface="Consolas"/>
                <a:sym typeface="Consolas"/>
              </a:rPr>
              <a:t> </a:t>
            </a:r>
            <a:r>
              <a:rPr b="1" lang="en" sz="1800">
                <a:solidFill>
                  <a:srgbClr val="C53929"/>
                </a:solidFill>
                <a:latin typeface="Consolas"/>
                <a:ea typeface="Consolas"/>
                <a:cs typeface="Consolas"/>
                <a:sym typeface="Consolas"/>
              </a:rPr>
              <a:t>$</a:t>
            </a:r>
            <a:r>
              <a:rPr lang="en" sz="1800">
                <a:solidFill>
                  <a:srgbClr val="C53929"/>
                </a:solidFill>
                <a:latin typeface="Consolas"/>
                <a:ea typeface="Consolas"/>
                <a:cs typeface="Consolas"/>
                <a:sym typeface="Consolas"/>
              </a:rPr>
              <a:t>i</a:t>
            </a:r>
            <a:r>
              <a:rPr lang="en" sz="1800">
                <a:solidFill>
                  <a:srgbClr val="388E3C"/>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a:p>
            <a:pPr indent="457200" lvl="0" marL="0" rtl="0" algn="l">
              <a:lnSpc>
                <a:spcPct val="150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=&gt; i = 10</a:t>
            </a:r>
            <a:endParaRPr sz="2000">
              <a:latin typeface="Consolas"/>
              <a:ea typeface="Consolas"/>
              <a:cs typeface="Consolas"/>
              <a:sym typeface="Consolas"/>
            </a:endParaRPr>
          </a:p>
        </p:txBody>
      </p:sp>
      <p:sp>
        <p:nvSpPr>
          <p:cNvPr id="258" name="Google Shape;258;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templates</a:t>
            </a:r>
            <a:endParaRPr/>
          </a:p>
        </p:txBody>
      </p:sp>
      <p:sp>
        <p:nvSpPr>
          <p:cNvPr id="260" name="Google Shape;260;p31"/>
          <p:cNvSpPr/>
          <p:nvPr/>
        </p:nvSpPr>
        <p:spPr>
          <a:xfrm>
            <a:off x="311775" y="3487300"/>
            <a:ext cx="8124600" cy="6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Consolas"/>
              <a:ea typeface="Consolas"/>
              <a:cs typeface="Consolas"/>
              <a:sym typeface="Consolas"/>
            </a:endParaRPr>
          </a:p>
        </p:txBody>
      </p:sp>
      <p:sp>
        <p:nvSpPr>
          <p:cNvPr id="261" name="Google Shape;261;p31"/>
          <p:cNvSpPr txBox="1"/>
          <p:nvPr/>
        </p:nvSpPr>
        <p:spPr>
          <a:xfrm>
            <a:off x="311700" y="2852175"/>
            <a:ext cx="8520600" cy="18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Or an expression inside curly braces:</a:t>
            </a:r>
            <a:endParaRPr sz="1800">
              <a:solidFill>
                <a:schemeClr val="dk1"/>
              </a:solidFill>
              <a:latin typeface="Roboto"/>
              <a:ea typeface="Roboto"/>
              <a:cs typeface="Roboto"/>
              <a:sym typeface="Roboto"/>
            </a:endParaRPr>
          </a:p>
          <a:p>
            <a:pPr indent="0" lvl="0" marL="457200" rtl="0" algn="l">
              <a:lnSpc>
                <a:spcPct val="150000"/>
              </a:lnSpc>
              <a:spcBef>
                <a:spcPts val="60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s = </a:t>
            </a:r>
            <a:r>
              <a:rPr lang="en" sz="1800">
                <a:solidFill>
                  <a:srgbClr val="388E3C"/>
                </a:solidFill>
                <a:latin typeface="Consolas"/>
                <a:ea typeface="Consolas"/>
                <a:cs typeface="Consolas"/>
                <a:sym typeface="Consolas"/>
              </a:rPr>
              <a:t>"abc"</a:t>
            </a:r>
            <a:endParaRPr sz="1800">
              <a:solidFill>
                <a:schemeClr val="dk1"/>
              </a:solidFill>
              <a:latin typeface="Consolas"/>
              <a:ea typeface="Consolas"/>
              <a:cs typeface="Consolas"/>
              <a:sym typeface="Consolas"/>
            </a:endParaRPr>
          </a:p>
          <a:p>
            <a:pPr indent="45720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println(</a:t>
            </a:r>
            <a:r>
              <a:rPr lang="en" sz="1800">
                <a:solidFill>
                  <a:srgbClr val="388E3C"/>
                </a:solidFill>
                <a:latin typeface="Consolas"/>
                <a:ea typeface="Consolas"/>
                <a:cs typeface="Consolas"/>
                <a:sym typeface="Consolas"/>
              </a:rPr>
              <a:t>"</a:t>
            </a:r>
            <a:r>
              <a:rPr lang="en" sz="1800">
                <a:solidFill>
                  <a:srgbClr val="C53929"/>
                </a:solidFill>
                <a:latin typeface="Consolas"/>
                <a:ea typeface="Consolas"/>
                <a:cs typeface="Consolas"/>
                <a:sym typeface="Consolas"/>
              </a:rPr>
              <a:t>$s</a:t>
            </a:r>
            <a:r>
              <a:rPr lang="en" sz="1800">
                <a:solidFill>
                  <a:srgbClr val="388E3C"/>
                </a:solidFill>
                <a:latin typeface="Consolas"/>
                <a:ea typeface="Consolas"/>
                <a:cs typeface="Consolas"/>
                <a:sym typeface="Consolas"/>
              </a:rPr>
              <a:t>.length is </a:t>
            </a:r>
            <a:r>
              <a:rPr lang="en" sz="1800">
                <a:solidFill>
                  <a:srgbClr val="C53929"/>
                </a:solidFill>
                <a:latin typeface="Consolas"/>
                <a:ea typeface="Consolas"/>
                <a:cs typeface="Consolas"/>
                <a:sym typeface="Consolas"/>
              </a:rPr>
              <a:t>${</a:t>
            </a:r>
            <a:r>
              <a:rPr lang="en" sz="1800">
                <a:solidFill>
                  <a:srgbClr val="388E3C"/>
                </a:solidFill>
                <a:latin typeface="Consolas"/>
                <a:ea typeface="Consolas"/>
                <a:cs typeface="Consolas"/>
                <a:sym typeface="Consolas"/>
              </a:rPr>
              <a:t>s</a:t>
            </a:r>
            <a:r>
              <a:rPr lang="en" sz="1800">
                <a:solidFill>
                  <a:srgbClr val="37474F"/>
                </a:solidFill>
                <a:latin typeface="Consolas"/>
                <a:ea typeface="Consolas"/>
                <a:cs typeface="Consolas"/>
                <a:sym typeface="Consolas"/>
              </a:rPr>
              <a:t>.</a:t>
            </a:r>
            <a:r>
              <a:rPr lang="en" sz="1800">
                <a:solidFill>
                  <a:srgbClr val="388E3C"/>
                </a:solidFill>
                <a:latin typeface="Consolas"/>
                <a:ea typeface="Consolas"/>
                <a:cs typeface="Consolas"/>
                <a:sym typeface="Consolas"/>
              </a:rPr>
              <a:t>length</a:t>
            </a:r>
            <a:r>
              <a:rPr lang="en" sz="1800">
                <a:solidFill>
                  <a:srgbClr val="C53929"/>
                </a:solidFill>
                <a:latin typeface="Consolas"/>
                <a:ea typeface="Consolas"/>
                <a:cs typeface="Consolas"/>
                <a:sym typeface="Consolas"/>
              </a:rPr>
              <a:t>}</a:t>
            </a:r>
            <a:r>
              <a:rPr lang="en" sz="1800">
                <a:solidFill>
                  <a:srgbClr val="388E3C"/>
                </a:solidFill>
                <a:latin typeface="Consolas"/>
                <a:ea typeface="Consolas"/>
                <a:cs typeface="Consolas"/>
                <a:sym typeface="Consolas"/>
              </a:rPr>
              <a:t>"</a:t>
            </a:r>
            <a:r>
              <a:rPr lang="en"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457200" lvl="0" marL="0" rtl="0" algn="l">
              <a:lnSpc>
                <a:spcPct val="150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=&gt;</a:t>
            </a:r>
            <a:r>
              <a:rPr lang="en" sz="1800">
                <a:solidFill>
                  <a:schemeClr val="dk1"/>
                </a:solidFill>
                <a:latin typeface="Consolas"/>
                <a:ea typeface="Consolas"/>
                <a:cs typeface="Consolas"/>
                <a:sym typeface="Consolas"/>
              </a:rPr>
              <a:t> </a:t>
            </a:r>
            <a:r>
              <a:rPr lang="en" sz="1800">
                <a:solidFill>
                  <a:srgbClr val="1155CC"/>
                </a:solidFill>
                <a:latin typeface="Consolas"/>
                <a:ea typeface="Consolas"/>
                <a:cs typeface="Consolas"/>
                <a:sym typeface="Consolas"/>
              </a:rPr>
              <a:t>abc.length is 3</a:t>
            </a:r>
            <a:endParaRPr sz="1800">
              <a:solidFill>
                <a:srgbClr val="1155CC"/>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idx="1" type="body"/>
          </p:nvPr>
        </p:nvSpPr>
        <p:spPr>
          <a:xfrm>
            <a:off x="311775" y="1477800"/>
            <a:ext cx="8480700" cy="934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a:t>
            </a:r>
            <a:r>
              <a:rPr lang="en" sz="1800">
                <a:solidFill>
                  <a:schemeClr val="dk1"/>
                </a:solidFill>
                <a:latin typeface="Consolas"/>
                <a:ea typeface="Consolas"/>
                <a:cs typeface="Consolas"/>
                <a:sym typeface="Consolas"/>
              </a:rPr>
              <a:t>numberOfShirts</a:t>
            </a:r>
            <a:r>
              <a:rPr lang="en" sz="1800">
                <a:solidFill>
                  <a:srgbClr val="37474F"/>
                </a:solidFill>
                <a:latin typeface="Consolas"/>
                <a:ea typeface="Consolas"/>
                <a:cs typeface="Consolas"/>
                <a:sym typeface="Consolas"/>
              </a:rPr>
              <a:t> = </a:t>
            </a:r>
            <a:r>
              <a:rPr lang="en" sz="1800">
                <a:solidFill>
                  <a:srgbClr val="C53929"/>
                </a:solidFill>
                <a:latin typeface="Consolas"/>
                <a:ea typeface="Consolas"/>
                <a:cs typeface="Consolas"/>
                <a:sym typeface="Consolas"/>
              </a:rPr>
              <a:t>10</a:t>
            </a:r>
            <a:endParaRPr sz="2100">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numberOfPants = </a:t>
            </a:r>
            <a:r>
              <a:rPr lang="en" sz="1800">
                <a:solidFill>
                  <a:srgbClr val="C53929"/>
                </a:solidFill>
                <a:latin typeface="Consolas"/>
                <a:ea typeface="Consolas"/>
                <a:cs typeface="Consolas"/>
                <a:sym typeface="Consolas"/>
              </a:rPr>
              <a:t>5</a:t>
            </a:r>
            <a:endParaRPr sz="1800">
              <a:solidFill>
                <a:srgbClr val="C53929"/>
              </a:solidFill>
              <a:latin typeface="Consolas"/>
              <a:ea typeface="Consolas"/>
              <a:cs typeface="Consolas"/>
              <a:sym typeface="Consolas"/>
            </a:endParaRPr>
          </a:p>
          <a:p>
            <a:pPr indent="0" lvl="0" marL="0" rtl="0" algn="l">
              <a:lnSpc>
                <a:spcPct val="200000"/>
              </a:lnSpc>
              <a:spcBef>
                <a:spcPts val="0"/>
              </a:spcBef>
              <a:spcAft>
                <a:spcPts val="0"/>
              </a:spcAft>
              <a:buNone/>
            </a:pPr>
            <a:r>
              <a:t/>
            </a:r>
            <a:endParaRPr sz="1800">
              <a:latin typeface="Consolas"/>
              <a:ea typeface="Consolas"/>
              <a:cs typeface="Consolas"/>
              <a:sym typeface="Consolas"/>
            </a:endParaRPr>
          </a:p>
          <a:p>
            <a:pPr indent="0" lvl="0" marL="0" rtl="0" algn="l">
              <a:lnSpc>
                <a:spcPct val="200000"/>
              </a:lnSpc>
              <a:spcBef>
                <a:spcPts val="0"/>
              </a:spcBef>
              <a:spcAft>
                <a:spcPts val="0"/>
              </a:spcAft>
              <a:buNone/>
            </a:pPr>
            <a:r>
              <a:t/>
            </a:r>
            <a:endParaRPr sz="1800">
              <a:latin typeface="Consolas"/>
              <a:ea typeface="Consolas"/>
              <a:cs typeface="Consolas"/>
              <a:sym typeface="Consolas"/>
            </a:endParaRPr>
          </a:p>
        </p:txBody>
      </p:sp>
      <p:sp>
        <p:nvSpPr>
          <p:cNvPr id="267" name="Google Shape;267;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template expressions</a:t>
            </a:r>
            <a:endParaRPr/>
          </a:p>
        </p:txBody>
      </p:sp>
      <p:sp>
        <p:nvSpPr>
          <p:cNvPr id="269" name="Google Shape;269;p32"/>
          <p:cNvSpPr/>
          <p:nvPr/>
        </p:nvSpPr>
        <p:spPr>
          <a:xfrm>
            <a:off x="323935" y="2943350"/>
            <a:ext cx="8124600" cy="6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Consolas"/>
                <a:ea typeface="Consolas"/>
                <a:cs typeface="Consolas"/>
                <a:sym typeface="Consolas"/>
              </a:rPr>
              <a:t>=&gt; I have 15 items of clothing</a:t>
            </a:r>
            <a:endParaRPr sz="1800">
              <a:solidFill>
                <a:srgbClr val="1155CC"/>
              </a:solidFill>
              <a:latin typeface="Consolas"/>
              <a:ea typeface="Consolas"/>
              <a:cs typeface="Consolas"/>
              <a:sym typeface="Consolas"/>
            </a:endParaRPr>
          </a:p>
        </p:txBody>
      </p:sp>
      <p:sp>
        <p:nvSpPr>
          <p:cNvPr id="270" name="Google Shape;270;p32"/>
          <p:cNvSpPr txBox="1"/>
          <p:nvPr/>
        </p:nvSpPr>
        <p:spPr>
          <a:xfrm>
            <a:off x="228900" y="2412300"/>
            <a:ext cx="89154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388E3C"/>
                </a:solidFill>
                <a:latin typeface="Consolas"/>
                <a:ea typeface="Consolas"/>
                <a:cs typeface="Consolas"/>
                <a:sym typeface="Consolas"/>
              </a:rPr>
              <a:t>"I have </a:t>
            </a:r>
            <a:r>
              <a:rPr lang="en" sz="1800">
                <a:solidFill>
                  <a:srgbClr val="C53929"/>
                </a:solidFill>
                <a:latin typeface="Consolas"/>
                <a:ea typeface="Consolas"/>
                <a:cs typeface="Consolas"/>
                <a:sym typeface="Consolas"/>
              </a:rPr>
              <a:t>${</a:t>
            </a:r>
            <a:r>
              <a:rPr b="1" lang="en" sz="1800">
                <a:solidFill>
                  <a:srgbClr val="388E3C"/>
                </a:solidFill>
                <a:latin typeface="Consolas"/>
                <a:ea typeface="Consolas"/>
                <a:cs typeface="Consolas"/>
                <a:sym typeface="Consolas"/>
              </a:rPr>
              <a:t>numberOfShirts</a:t>
            </a:r>
            <a:r>
              <a:rPr lang="en" sz="1800">
                <a:solidFill>
                  <a:srgbClr val="388E3C"/>
                </a:solidFill>
                <a:latin typeface="Consolas"/>
                <a:ea typeface="Consolas"/>
                <a:cs typeface="Consolas"/>
                <a:sym typeface="Consolas"/>
              </a:rPr>
              <a:t> </a:t>
            </a:r>
            <a:r>
              <a:rPr lang="en" sz="1800">
                <a:solidFill>
                  <a:srgbClr val="37474F"/>
                </a:solidFill>
                <a:latin typeface="Consolas"/>
                <a:ea typeface="Consolas"/>
                <a:cs typeface="Consolas"/>
                <a:sym typeface="Consolas"/>
              </a:rPr>
              <a:t>+</a:t>
            </a:r>
            <a:r>
              <a:rPr lang="en" sz="1800">
                <a:solidFill>
                  <a:srgbClr val="388E3C"/>
                </a:solidFill>
                <a:latin typeface="Consolas"/>
                <a:ea typeface="Consolas"/>
                <a:cs typeface="Consolas"/>
                <a:sym typeface="Consolas"/>
              </a:rPr>
              <a:t> </a:t>
            </a:r>
            <a:r>
              <a:rPr b="1" lang="en" sz="1800">
                <a:solidFill>
                  <a:srgbClr val="388E3C"/>
                </a:solidFill>
                <a:latin typeface="Consolas"/>
                <a:ea typeface="Consolas"/>
                <a:cs typeface="Consolas"/>
                <a:sym typeface="Consolas"/>
              </a:rPr>
              <a:t>numberOfPants</a:t>
            </a:r>
            <a:r>
              <a:rPr lang="en" sz="1800">
                <a:solidFill>
                  <a:srgbClr val="C53929"/>
                </a:solidFill>
                <a:latin typeface="Consolas"/>
                <a:ea typeface="Consolas"/>
                <a:cs typeface="Consolas"/>
                <a:sym typeface="Consolas"/>
              </a:rPr>
              <a:t>}</a:t>
            </a:r>
            <a:r>
              <a:rPr lang="en" sz="1800">
                <a:solidFill>
                  <a:srgbClr val="388E3C"/>
                </a:solidFill>
                <a:latin typeface="Consolas"/>
                <a:ea typeface="Consolas"/>
                <a:cs typeface="Consolas"/>
                <a:sym typeface="Consolas"/>
              </a:rPr>
              <a:t> items of clothing"</a:t>
            </a:r>
            <a:endParaRPr sz="1800">
              <a:solidFill>
                <a:schemeClr val="dk1"/>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Variables</a:t>
            </a:r>
            <a:endParaRPr sz="4200"/>
          </a:p>
        </p:txBody>
      </p:sp>
      <p:sp>
        <p:nvSpPr>
          <p:cNvPr id="276" name="Google Shape;276;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283" name="Google Shape;283;p34"/>
          <p:cNvSpPr txBox="1"/>
          <p:nvPr>
            <p:ph idx="1" type="body"/>
          </p:nvPr>
        </p:nvSpPr>
        <p:spPr>
          <a:xfrm>
            <a:off x="387825" y="1157800"/>
            <a:ext cx="8431200" cy="587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 sz="2200"/>
              <a:t>Powerful type inference</a:t>
            </a:r>
            <a:endParaRPr sz="2200"/>
          </a:p>
        </p:txBody>
      </p:sp>
      <p:sp>
        <p:nvSpPr>
          <p:cNvPr id="284" name="Google Shape;284;p34"/>
          <p:cNvSpPr txBox="1"/>
          <p:nvPr>
            <p:ph idx="1" type="body"/>
          </p:nvPr>
        </p:nvSpPr>
        <p:spPr>
          <a:xfrm>
            <a:off x="444559" y="2406300"/>
            <a:ext cx="8520600" cy="676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 sz="2200"/>
              <a:t>Mutable and immutable variables</a:t>
            </a:r>
            <a:endParaRPr sz="2200">
              <a:latin typeface="Consolas"/>
              <a:ea typeface="Consolas"/>
              <a:cs typeface="Consolas"/>
              <a:sym typeface="Consolas"/>
            </a:endParaRPr>
          </a:p>
        </p:txBody>
      </p:sp>
      <p:sp>
        <p:nvSpPr>
          <p:cNvPr id="285" name="Google Shape;285;p34"/>
          <p:cNvSpPr txBox="1"/>
          <p:nvPr/>
        </p:nvSpPr>
        <p:spPr>
          <a:xfrm>
            <a:off x="738925" y="1668875"/>
            <a:ext cx="6293100" cy="572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Let the compiler infer the type</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You can explicitly declare the type if needed</a:t>
            </a:r>
            <a:endParaRPr sz="2200">
              <a:latin typeface="Roboto"/>
              <a:ea typeface="Roboto"/>
              <a:cs typeface="Roboto"/>
              <a:sym typeface="Roboto"/>
            </a:endParaRPr>
          </a:p>
        </p:txBody>
      </p:sp>
      <p:sp>
        <p:nvSpPr>
          <p:cNvPr id="286" name="Google Shape;286;p34"/>
          <p:cNvSpPr txBox="1"/>
          <p:nvPr/>
        </p:nvSpPr>
        <p:spPr>
          <a:xfrm>
            <a:off x="796873" y="2921830"/>
            <a:ext cx="6495900" cy="572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Immutability not enforced, but recommended</a:t>
            </a:r>
            <a:endParaRPr sz="2200">
              <a:latin typeface="Roboto"/>
              <a:ea typeface="Roboto"/>
              <a:cs typeface="Roboto"/>
              <a:sym typeface="Roboto"/>
            </a:endParaRPr>
          </a:p>
        </p:txBody>
      </p:sp>
      <p:sp>
        <p:nvSpPr>
          <p:cNvPr id="287" name="Google Shape;287;p34"/>
          <p:cNvSpPr txBox="1"/>
          <p:nvPr/>
        </p:nvSpPr>
        <p:spPr>
          <a:xfrm>
            <a:off x="540225" y="3708225"/>
            <a:ext cx="8032800" cy="7305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Kotlin is a statically-typed language. The type is resolved at compile time and never changes.</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Specifying the variable type</a:t>
            </a:r>
            <a:endParaRPr/>
          </a:p>
        </p:txBody>
      </p:sp>
      <p:sp>
        <p:nvSpPr>
          <p:cNvPr id="293" name="Google Shape;293;p35"/>
          <p:cNvSpPr txBox="1"/>
          <p:nvPr>
            <p:ph idx="1" type="body"/>
          </p:nvPr>
        </p:nvSpPr>
        <p:spPr>
          <a:xfrm>
            <a:off x="311700" y="1317175"/>
            <a:ext cx="7804800" cy="2291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800"/>
              <a:t>C</a:t>
            </a:r>
            <a:r>
              <a:rPr b="1" lang="en" sz="1800"/>
              <a:t>olon Notation</a:t>
            </a:r>
            <a:endParaRPr b="1" sz="1400"/>
          </a:p>
          <a:p>
            <a:pPr indent="0" lvl="0" marL="0" rtl="0" algn="l">
              <a:lnSpc>
                <a:spcPct val="115000"/>
              </a:lnSpc>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latin typeface="Consolas"/>
                <a:ea typeface="Consolas"/>
                <a:cs typeface="Consolas"/>
                <a:sym typeface="Consolas"/>
              </a:rPr>
              <a:t> width: Int = </a:t>
            </a:r>
            <a:r>
              <a:rPr lang="en" sz="1800">
                <a:solidFill>
                  <a:srgbClr val="C53929"/>
                </a:solidFill>
                <a:latin typeface="Consolas"/>
                <a:ea typeface="Consolas"/>
                <a:cs typeface="Consolas"/>
                <a:sym typeface="Consolas"/>
              </a:rPr>
              <a:t>12</a:t>
            </a:r>
            <a:endParaRPr sz="1800">
              <a:solidFill>
                <a:srgbClr val="C53929"/>
              </a:solidFill>
              <a:latin typeface="Consolas"/>
              <a:ea typeface="Consolas"/>
              <a:cs typeface="Consolas"/>
              <a:sym typeface="Consolas"/>
            </a:endParaRPr>
          </a:p>
          <a:p>
            <a:pPr indent="0" lvl="0" marL="0" rtl="0" algn="l">
              <a:lnSpc>
                <a:spcPct val="115000"/>
              </a:lnSpc>
              <a:spcBef>
                <a:spcPts val="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latin typeface="Consolas"/>
                <a:ea typeface="Consolas"/>
                <a:cs typeface="Consolas"/>
                <a:sym typeface="Consolas"/>
              </a:rPr>
              <a:t> length: Double = </a:t>
            </a:r>
            <a:r>
              <a:rPr lang="en" sz="1800">
                <a:solidFill>
                  <a:srgbClr val="C53929"/>
                </a:solidFill>
                <a:latin typeface="Consolas"/>
                <a:ea typeface="Consolas"/>
                <a:cs typeface="Consolas"/>
                <a:sym typeface="Consolas"/>
              </a:rPr>
              <a:t>2.5</a:t>
            </a:r>
            <a:endParaRPr sz="1500">
              <a:solidFill>
                <a:srgbClr val="C53929"/>
              </a:solidFill>
              <a:latin typeface="Arial"/>
              <a:ea typeface="Arial"/>
              <a:cs typeface="Arial"/>
              <a:sym typeface="Arial"/>
            </a:endParaRPr>
          </a:p>
          <a:p>
            <a:pPr indent="0" lvl="0" marL="0" rtl="0" algn="l">
              <a:lnSpc>
                <a:spcPct val="115000"/>
              </a:lnSpc>
              <a:spcBef>
                <a:spcPts val="0"/>
              </a:spcBef>
              <a:spcAft>
                <a:spcPts val="0"/>
              </a:spcAft>
              <a:buNone/>
            </a:pPr>
            <a:r>
              <a:t/>
            </a:r>
            <a:endParaRPr sz="1400"/>
          </a:p>
        </p:txBody>
      </p:sp>
      <p:sp>
        <p:nvSpPr>
          <p:cNvPr id="294" name="Google Shape;294;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5"/>
          <p:cNvSpPr txBox="1"/>
          <p:nvPr/>
        </p:nvSpPr>
        <p:spPr>
          <a:xfrm>
            <a:off x="556350" y="3667750"/>
            <a:ext cx="7929900" cy="7470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Roboto"/>
                <a:ea typeface="Roboto"/>
                <a:cs typeface="Roboto"/>
                <a:sym typeface="Roboto"/>
              </a:rPr>
              <a:t>Important</a:t>
            </a:r>
            <a:r>
              <a:rPr lang="en" sz="1800">
                <a:latin typeface="Roboto"/>
                <a:ea typeface="Roboto"/>
                <a:cs typeface="Roboto"/>
                <a:sym typeface="Roboto"/>
              </a:rPr>
              <a:t>: Once a type has been assigned by you or the compiler, you can't change the type or you get an error.</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Mutable and immutable variables</a:t>
            </a:r>
            <a:endParaRPr/>
          </a:p>
        </p:txBody>
      </p:sp>
      <p:sp>
        <p:nvSpPr>
          <p:cNvPr id="302" name="Google Shape;302;p36"/>
          <p:cNvSpPr txBox="1"/>
          <p:nvPr>
            <p:ph idx="1" type="body"/>
          </p:nvPr>
        </p:nvSpPr>
        <p:spPr>
          <a:xfrm>
            <a:off x="401075" y="1122375"/>
            <a:ext cx="8431200" cy="572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 sz="2200"/>
              <a:t>Mutable (</a:t>
            </a:r>
            <a:r>
              <a:rPr lang="en" sz="2200"/>
              <a:t>Changeable</a:t>
            </a:r>
            <a:r>
              <a:rPr lang="en" sz="2200"/>
              <a:t>)</a:t>
            </a:r>
            <a:endParaRPr sz="2200"/>
          </a:p>
          <a:p>
            <a:pPr indent="0" lvl="0" marL="0" rtl="0" algn="l">
              <a:lnSpc>
                <a:spcPct val="115000"/>
              </a:lnSpc>
              <a:spcBef>
                <a:spcPts val="1000"/>
              </a:spcBef>
              <a:spcAft>
                <a:spcPts val="0"/>
              </a:spcAft>
              <a:buNone/>
            </a:pPr>
            <a:r>
              <a:rPr lang="en"/>
              <a:t>	</a:t>
            </a:r>
            <a:endParaRPr>
              <a:latin typeface="Consolas"/>
              <a:ea typeface="Consolas"/>
              <a:cs typeface="Consolas"/>
              <a:sym typeface="Consolas"/>
            </a:endParaRPr>
          </a:p>
        </p:txBody>
      </p:sp>
      <p:sp>
        <p:nvSpPr>
          <p:cNvPr id="303" name="Google Shape;303;p36"/>
          <p:cNvSpPr txBox="1"/>
          <p:nvPr>
            <p:ph idx="1" type="body"/>
          </p:nvPr>
        </p:nvSpPr>
        <p:spPr>
          <a:xfrm>
            <a:off x="401075" y="2403225"/>
            <a:ext cx="8520600" cy="676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 sz="2200"/>
              <a:t>Immutable (Unchangeable)</a:t>
            </a:r>
            <a:endParaRPr sz="2200">
              <a:latin typeface="Consolas"/>
              <a:ea typeface="Consolas"/>
              <a:cs typeface="Consolas"/>
              <a:sym typeface="Consolas"/>
            </a:endParaRPr>
          </a:p>
        </p:txBody>
      </p:sp>
      <p:sp>
        <p:nvSpPr>
          <p:cNvPr id="304" name="Google Shape;304;p36"/>
          <p:cNvSpPr txBox="1"/>
          <p:nvPr/>
        </p:nvSpPr>
        <p:spPr>
          <a:xfrm>
            <a:off x="911075" y="1843855"/>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score = </a:t>
            </a:r>
            <a:r>
              <a:rPr lang="en" sz="1800">
                <a:solidFill>
                  <a:srgbClr val="C53929"/>
                </a:solidFill>
                <a:latin typeface="Consolas"/>
                <a:ea typeface="Consolas"/>
                <a:cs typeface="Consolas"/>
                <a:sym typeface="Consolas"/>
              </a:rPr>
              <a:t>10</a:t>
            </a:r>
            <a:endParaRPr b="1" sz="1800">
              <a:solidFill>
                <a:schemeClr val="dk1"/>
              </a:solidFill>
              <a:latin typeface="Consolas"/>
              <a:ea typeface="Consolas"/>
              <a:cs typeface="Consolas"/>
              <a:sym typeface="Consolas"/>
            </a:endParaRPr>
          </a:p>
        </p:txBody>
      </p:sp>
      <p:sp>
        <p:nvSpPr>
          <p:cNvPr id="305" name="Google Shape;305;p36"/>
          <p:cNvSpPr txBox="1"/>
          <p:nvPr/>
        </p:nvSpPr>
        <p:spPr>
          <a:xfrm>
            <a:off x="911075" y="3094214"/>
            <a:ext cx="5266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name = </a:t>
            </a:r>
            <a:r>
              <a:rPr lang="en" sz="1800">
                <a:solidFill>
                  <a:srgbClr val="388E3C"/>
                </a:solidFill>
                <a:latin typeface="Consolas"/>
                <a:ea typeface="Consolas"/>
                <a:cs typeface="Consolas"/>
                <a:sym typeface="Consolas"/>
              </a:rPr>
              <a:t>"Jennifer"</a:t>
            </a:r>
            <a:endParaRPr sz="1800">
              <a:solidFill>
                <a:srgbClr val="388E3C"/>
              </a:solidFill>
            </a:endParaRPr>
          </a:p>
        </p:txBody>
      </p:sp>
      <p:sp>
        <p:nvSpPr>
          <p:cNvPr id="306" name="Google Shape;306;p36"/>
          <p:cNvSpPr txBox="1"/>
          <p:nvPr/>
        </p:nvSpPr>
        <p:spPr>
          <a:xfrm>
            <a:off x="553475" y="3696775"/>
            <a:ext cx="8041200" cy="6765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Although not strictly enforced, using immutable variables is recommended in most cases.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idx="1" type="body"/>
          </p:nvPr>
        </p:nvSpPr>
        <p:spPr>
          <a:xfrm>
            <a:off x="427625" y="1404425"/>
            <a:ext cx="85206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F51B5"/>
                </a:solidFill>
                <a:latin typeface="Consolas"/>
                <a:ea typeface="Consolas"/>
                <a:cs typeface="Consolas"/>
                <a:sym typeface="Consolas"/>
              </a:rPr>
              <a:t>var</a:t>
            </a:r>
            <a:r>
              <a:rPr b="1" lang="en" sz="1800">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count = </a:t>
            </a:r>
            <a:r>
              <a:rPr lang="en" sz="1800">
                <a:solidFill>
                  <a:srgbClr val="C53929"/>
                </a:solidFill>
                <a:latin typeface="Consolas"/>
                <a:ea typeface="Consolas"/>
                <a:cs typeface="Consolas"/>
                <a:sym typeface="Consolas"/>
              </a:rPr>
              <a:t>1</a:t>
            </a:r>
            <a:endParaRPr sz="1800">
              <a:solidFill>
                <a:srgbClr val="C53929"/>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chemeClr val="dk1"/>
                </a:solidFill>
                <a:latin typeface="Consolas"/>
                <a:ea typeface="Consolas"/>
                <a:cs typeface="Consolas"/>
                <a:sym typeface="Consolas"/>
              </a:rPr>
              <a:t>count = 2</a:t>
            </a:r>
            <a:endParaRPr sz="18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t/>
            </a:r>
            <a:endParaRPr sz="1800">
              <a:latin typeface="Consolas"/>
              <a:ea typeface="Consolas"/>
              <a:cs typeface="Consolas"/>
              <a:sym typeface="Consolas"/>
            </a:endParaRPr>
          </a:p>
          <a:p>
            <a:pPr indent="0" lvl="0" marL="0" rtl="0" algn="l">
              <a:lnSpc>
                <a:spcPct val="150000"/>
              </a:lnSpc>
              <a:spcBef>
                <a:spcPts val="0"/>
              </a:spcBef>
              <a:spcAft>
                <a:spcPts val="0"/>
              </a:spcAft>
              <a:buNone/>
            </a:pPr>
            <a:r>
              <a:t/>
            </a:r>
            <a:endParaRPr sz="1800">
              <a:latin typeface="Consolas"/>
              <a:ea typeface="Consolas"/>
              <a:cs typeface="Consolas"/>
              <a:sym typeface="Consolas"/>
            </a:endParaRPr>
          </a:p>
          <a:p>
            <a:pPr indent="0" lvl="0" marL="0" rtl="0" algn="l">
              <a:lnSpc>
                <a:spcPct val="150000"/>
              </a:lnSpc>
              <a:spcBef>
                <a:spcPts val="0"/>
              </a:spcBef>
              <a:spcAft>
                <a:spcPts val="0"/>
              </a:spcAft>
              <a:buNone/>
            </a:pPr>
            <a:r>
              <a:t/>
            </a:r>
            <a:endParaRPr sz="2000">
              <a:latin typeface="Consolas"/>
              <a:ea typeface="Consolas"/>
              <a:cs typeface="Consolas"/>
              <a:sym typeface="Consolas"/>
            </a:endParaRPr>
          </a:p>
          <a:p>
            <a:pPr indent="0" lvl="0" marL="457200" rtl="0" algn="l">
              <a:lnSpc>
                <a:spcPct val="150000"/>
              </a:lnSpc>
              <a:spcBef>
                <a:spcPts val="0"/>
              </a:spcBef>
              <a:spcAft>
                <a:spcPts val="0"/>
              </a:spcAft>
              <a:buNone/>
            </a:pPr>
            <a:r>
              <a:t/>
            </a:r>
            <a:endParaRPr sz="2000">
              <a:latin typeface="Consolas"/>
              <a:ea typeface="Consolas"/>
              <a:cs typeface="Consolas"/>
              <a:sym typeface="Consolas"/>
            </a:endParaRPr>
          </a:p>
          <a:p>
            <a:pPr indent="0" lvl="0" marL="0" rtl="0" algn="l">
              <a:lnSpc>
                <a:spcPct val="150000"/>
              </a:lnSpc>
              <a:spcBef>
                <a:spcPts val="0"/>
              </a:spcBef>
              <a:spcAft>
                <a:spcPts val="0"/>
              </a:spcAft>
              <a:buNone/>
            </a:pPr>
            <a:r>
              <a:t/>
            </a:r>
            <a:endParaRPr sz="2000">
              <a:latin typeface="Consolas"/>
              <a:ea typeface="Consolas"/>
              <a:cs typeface="Consolas"/>
              <a:sym typeface="Consolas"/>
            </a:endParaRPr>
          </a:p>
          <a:p>
            <a:pPr indent="0" lvl="0" marL="0" rtl="0" algn="l">
              <a:lnSpc>
                <a:spcPct val="150000"/>
              </a:lnSpc>
              <a:spcBef>
                <a:spcPts val="0"/>
              </a:spcBef>
              <a:spcAft>
                <a:spcPts val="0"/>
              </a:spcAft>
              <a:buNone/>
            </a:pPr>
            <a:r>
              <a:t/>
            </a:r>
            <a:endParaRPr sz="2000">
              <a:latin typeface="Consolas"/>
              <a:ea typeface="Consolas"/>
              <a:cs typeface="Consolas"/>
              <a:sym typeface="Consolas"/>
            </a:endParaRPr>
          </a:p>
        </p:txBody>
      </p:sp>
      <p:sp>
        <p:nvSpPr>
          <p:cNvPr id="312" name="Google Shape;312;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 and val</a:t>
            </a:r>
            <a:endParaRPr/>
          </a:p>
        </p:txBody>
      </p:sp>
      <p:sp>
        <p:nvSpPr>
          <p:cNvPr id="314" name="Google Shape;314;p37"/>
          <p:cNvSpPr txBox="1"/>
          <p:nvPr/>
        </p:nvSpPr>
        <p:spPr>
          <a:xfrm>
            <a:off x="427625" y="2456225"/>
            <a:ext cx="4452000" cy="82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000">
                <a:solidFill>
                  <a:srgbClr val="3F51B5"/>
                </a:solidFill>
                <a:latin typeface="Consolas"/>
                <a:ea typeface="Consolas"/>
                <a:cs typeface="Consolas"/>
                <a:sym typeface="Consolas"/>
              </a:rPr>
              <a:t>val</a:t>
            </a:r>
            <a:r>
              <a:rPr lang="en" sz="1800">
                <a:solidFill>
                  <a:schemeClr val="dk1"/>
                </a:solidFill>
                <a:latin typeface="Consolas"/>
                <a:ea typeface="Consolas"/>
                <a:cs typeface="Consolas"/>
                <a:sym typeface="Consolas"/>
              </a:rPr>
              <a:t> size = </a:t>
            </a:r>
            <a:r>
              <a:rPr lang="en" sz="1800">
                <a:solidFill>
                  <a:srgbClr val="C53929"/>
                </a:solidFill>
                <a:latin typeface="Consolas"/>
                <a:ea typeface="Consolas"/>
                <a:cs typeface="Consolas"/>
                <a:sym typeface="Consolas"/>
              </a:rPr>
              <a:t>1</a:t>
            </a:r>
            <a:endParaRPr sz="1800">
              <a:solidFill>
                <a:srgbClr val="C53929"/>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size = </a:t>
            </a:r>
            <a:r>
              <a:rPr lang="en" sz="1800">
                <a:solidFill>
                  <a:srgbClr val="C53929"/>
                </a:solidFill>
                <a:latin typeface="Consolas"/>
                <a:ea typeface="Consolas"/>
                <a:cs typeface="Consolas"/>
                <a:sym typeface="Consolas"/>
              </a:rPr>
              <a:t>2</a:t>
            </a:r>
            <a:endParaRPr sz="1800">
              <a:solidFill>
                <a:srgbClr val="C53929"/>
              </a:solidFill>
              <a:latin typeface="Consolas"/>
              <a:ea typeface="Consolas"/>
              <a:cs typeface="Consolas"/>
              <a:sym typeface="Consolas"/>
            </a:endParaRPr>
          </a:p>
          <a:p>
            <a:pPr indent="0" lvl="0" marL="0" rtl="0" algn="l">
              <a:spcBef>
                <a:spcPts val="0"/>
              </a:spcBef>
              <a:spcAft>
                <a:spcPts val="0"/>
              </a:spcAft>
              <a:buNone/>
            </a:pPr>
            <a:r>
              <a:t/>
            </a:r>
            <a:endParaRPr b="1" sz="1800">
              <a:latin typeface="Consolas"/>
              <a:ea typeface="Consolas"/>
              <a:cs typeface="Consolas"/>
              <a:sym typeface="Consolas"/>
            </a:endParaRPr>
          </a:p>
        </p:txBody>
      </p:sp>
      <p:sp>
        <p:nvSpPr>
          <p:cNvPr id="315" name="Google Shape;315;p37"/>
          <p:cNvSpPr txBox="1"/>
          <p:nvPr/>
        </p:nvSpPr>
        <p:spPr>
          <a:xfrm>
            <a:off x="427625" y="3516850"/>
            <a:ext cx="650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=&gt; Error: </a:t>
            </a:r>
            <a:r>
              <a:rPr lang="en" sz="1800">
                <a:solidFill>
                  <a:srgbClr val="1155CC"/>
                </a:solidFill>
                <a:latin typeface="Consolas"/>
                <a:ea typeface="Consolas"/>
                <a:cs typeface="Consolas"/>
                <a:sym typeface="Consolas"/>
              </a:rPr>
              <a:t>val cannot be reassigned</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1"/>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Get started</a:t>
            </a:r>
            <a:endParaRPr sz="4200"/>
          </a:p>
        </p:txBody>
      </p:sp>
      <p:sp>
        <p:nvSpPr>
          <p:cNvPr id="74" name="Google Shape;74;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t>Conditionals</a:t>
            </a:r>
            <a:endParaRPr sz="4200"/>
          </a:p>
        </p:txBody>
      </p:sp>
      <p:sp>
        <p:nvSpPr>
          <p:cNvPr id="321" name="Google Shape;321;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flow</a:t>
            </a:r>
            <a:endParaRPr/>
          </a:p>
        </p:txBody>
      </p:sp>
      <p:sp>
        <p:nvSpPr>
          <p:cNvPr id="328" name="Google Shape;328;p39"/>
          <p:cNvSpPr txBox="1"/>
          <p:nvPr/>
        </p:nvSpPr>
        <p:spPr>
          <a:xfrm>
            <a:off x="311700" y="1451050"/>
            <a:ext cx="8127000" cy="25476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lang="en" sz="2200">
                <a:solidFill>
                  <a:srgbClr val="333333"/>
                </a:solidFill>
                <a:highlight>
                  <a:srgbClr val="FFFFFF"/>
                </a:highlight>
                <a:latin typeface="Roboto"/>
                <a:ea typeface="Roboto"/>
                <a:cs typeface="Roboto"/>
                <a:sym typeface="Roboto"/>
              </a:rPr>
              <a:t>Kotlin features several ways to implement conditional logic:</a:t>
            </a:r>
            <a:r>
              <a:rPr lang="en" sz="1800">
                <a:solidFill>
                  <a:srgbClr val="333333"/>
                </a:solidFill>
                <a:highlight>
                  <a:srgbClr val="FFFFFF"/>
                </a:highlight>
                <a:latin typeface="Roboto"/>
                <a:ea typeface="Roboto"/>
                <a:cs typeface="Roboto"/>
                <a:sym typeface="Roboto"/>
              </a:rPr>
              <a:t> </a:t>
            </a:r>
            <a:endParaRPr sz="1800">
              <a:solidFill>
                <a:srgbClr val="333333"/>
              </a:solidFill>
              <a:highlight>
                <a:srgbClr val="FFFFFF"/>
              </a:highlight>
              <a:latin typeface="Roboto"/>
              <a:ea typeface="Roboto"/>
              <a:cs typeface="Roboto"/>
              <a:sym typeface="Roboto"/>
            </a:endParaRPr>
          </a:p>
          <a:p>
            <a:pPr indent="-368300" lvl="0" marL="457200" marR="76200" rtl="0" algn="l">
              <a:lnSpc>
                <a:spcPct val="150000"/>
              </a:lnSpc>
              <a:spcBef>
                <a:spcPts val="100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If/Else statements</a:t>
            </a:r>
            <a:endParaRPr sz="2200">
              <a:solidFill>
                <a:srgbClr val="333333"/>
              </a:solidFill>
              <a:highlight>
                <a:srgbClr val="FFFFFF"/>
              </a:highlight>
              <a:latin typeface="Roboto"/>
              <a:ea typeface="Roboto"/>
              <a:cs typeface="Roboto"/>
              <a:sym typeface="Roboto"/>
            </a:endParaRPr>
          </a:p>
          <a:p>
            <a:pPr indent="-368300" lvl="0" marL="457200" marR="76200" rtl="0" algn="l">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When statements</a:t>
            </a:r>
            <a:endParaRPr sz="2200">
              <a:solidFill>
                <a:srgbClr val="333333"/>
              </a:solidFill>
              <a:highlight>
                <a:srgbClr val="FFFFFF"/>
              </a:highlight>
              <a:latin typeface="Roboto"/>
              <a:ea typeface="Roboto"/>
              <a:cs typeface="Roboto"/>
              <a:sym typeface="Roboto"/>
            </a:endParaRPr>
          </a:p>
          <a:p>
            <a:pPr indent="-368300" lvl="0" marL="457200" marR="76200" rtl="0" algn="l">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For loops</a:t>
            </a:r>
            <a:endParaRPr sz="2200">
              <a:solidFill>
                <a:srgbClr val="333333"/>
              </a:solidFill>
              <a:highlight>
                <a:srgbClr val="FFFFFF"/>
              </a:highlight>
              <a:latin typeface="Roboto"/>
              <a:ea typeface="Roboto"/>
              <a:cs typeface="Roboto"/>
              <a:sym typeface="Roboto"/>
            </a:endParaRPr>
          </a:p>
          <a:p>
            <a:pPr indent="-368300" lvl="0" marL="457200" marR="76200" rtl="0" algn="l">
              <a:lnSpc>
                <a:spcPct val="150000"/>
              </a:lnSpc>
              <a:spcBef>
                <a:spcPts val="0"/>
              </a:spcBef>
              <a:spcAft>
                <a:spcPts val="0"/>
              </a:spcAft>
              <a:buClr>
                <a:srgbClr val="333333"/>
              </a:buClr>
              <a:buSzPts val="2200"/>
              <a:buFont typeface="Roboto"/>
              <a:buChar char="●"/>
            </a:pPr>
            <a:r>
              <a:rPr lang="en" sz="2200">
                <a:solidFill>
                  <a:srgbClr val="333333"/>
                </a:solidFill>
                <a:highlight>
                  <a:srgbClr val="FFFFFF"/>
                </a:highlight>
                <a:latin typeface="Roboto"/>
                <a:ea typeface="Roboto"/>
                <a:cs typeface="Roboto"/>
                <a:sym typeface="Roboto"/>
              </a:rPr>
              <a:t>While loops</a:t>
            </a:r>
            <a:endParaRPr sz="2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idx="1" type="body"/>
          </p:nvPr>
        </p:nvSpPr>
        <p:spPr>
          <a:xfrm>
            <a:off x="306050" y="1088500"/>
            <a:ext cx="8520600" cy="8022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800">
                <a:solidFill>
                  <a:srgbClr val="3F51B5"/>
                </a:solidFill>
                <a:highlight>
                  <a:srgbClr val="FFFFFF"/>
                </a:highlight>
                <a:latin typeface="Consolas"/>
                <a:ea typeface="Consolas"/>
                <a:cs typeface="Consolas"/>
                <a:sym typeface="Consolas"/>
              </a:rPr>
              <a:t>val</a:t>
            </a:r>
            <a:r>
              <a:rPr lang="en" sz="1800">
                <a:highlight>
                  <a:srgbClr val="FFFFFF"/>
                </a:highlight>
                <a:latin typeface="Consolas"/>
                <a:ea typeface="Consolas"/>
                <a:cs typeface="Consolas"/>
                <a:sym typeface="Consolas"/>
              </a:rPr>
              <a:t> </a:t>
            </a:r>
            <a:r>
              <a:rPr lang="en" sz="1800">
                <a:solidFill>
                  <a:schemeClr val="dk1"/>
                </a:solidFill>
                <a:latin typeface="Consolas"/>
                <a:ea typeface="Consolas"/>
                <a:cs typeface="Consolas"/>
                <a:sym typeface="Consolas"/>
              </a:rPr>
              <a:t>numberOfCups</a:t>
            </a:r>
            <a:r>
              <a:rPr lang="en" sz="1800">
                <a:highlight>
                  <a:srgbClr val="FFFFFF"/>
                </a:highlight>
                <a:latin typeface="Consolas"/>
                <a:ea typeface="Consolas"/>
                <a:cs typeface="Consolas"/>
                <a:sym typeface="Consolas"/>
              </a:rPr>
              <a:t> = </a:t>
            </a:r>
            <a:r>
              <a:rPr lang="en" sz="1800">
                <a:solidFill>
                  <a:srgbClr val="C53929"/>
                </a:solidFill>
                <a:highlight>
                  <a:srgbClr val="FFFFFF"/>
                </a:highlight>
                <a:latin typeface="Consolas"/>
                <a:ea typeface="Consolas"/>
                <a:cs typeface="Consolas"/>
                <a:sym typeface="Consolas"/>
              </a:rPr>
              <a:t>30</a:t>
            </a:r>
            <a:endParaRPr sz="1800">
              <a:solidFill>
                <a:srgbClr val="C53929"/>
              </a:solidFill>
              <a:highlight>
                <a:srgbClr val="FFFFFF"/>
              </a:highlight>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F51B5"/>
                </a:solidFill>
                <a:highlight>
                  <a:srgbClr val="FFFFFF"/>
                </a:highlight>
                <a:latin typeface="Consolas"/>
                <a:ea typeface="Consolas"/>
                <a:cs typeface="Consolas"/>
                <a:sym typeface="Consolas"/>
              </a:rPr>
              <a:t>val</a:t>
            </a:r>
            <a:r>
              <a:rPr lang="en" sz="1800">
                <a:highlight>
                  <a:srgbClr val="FFFFFF"/>
                </a:highlight>
                <a:latin typeface="Consolas"/>
                <a:ea typeface="Consolas"/>
                <a:cs typeface="Consolas"/>
                <a:sym typeface="Consolas"/>
              </a:rPr>
              <a:t> numberOfPlates = </a:t>
            </a:r>
            <a:r>
              <a:rPr lang="en" sz="1800">
                <a:solidFill>
                  <a:srgbClr val="C53929"/>
                </a:solidFill>
                <a:highlight>
                  <a:srgbClr val="FFFFFF"/>
                </a:highlight>
                <a:latin typeface="Consolas"/>
                <a:ea typeface="Consolas"/>
                <a:cs typeface="Consolas"/>
                <a:sym typeface="Consolas"/>
              </a:rPr>
              <a:t>50</a:t>
            </a:r>
            <a:endParaRPr sz="1800">
              <a:solidFill>
                <a:srgbClr val="C53929"/>
              </a:solidFill>
              <a:highlight>
                <a:srgbClr val="FFFFFF"/>
              </a:highlight>
              <a:latin typeface="Consolas"/>
              <a:ea typeface="Consolas"/>
              <a:cs typeface="Consolas"/>
              <a:sym typeface="Consolas"/>
            </a:endParaRPr>
          </a:p>
          <a:p>
            <a:pPr indent="0" lvl="0" marL="0" rtl="0" algn="l">
              <a:lnSpc>
                <a:spcPct val="115000"/>
              </a:lnSpc>
              <a:spcBef>
                <a:spcPts val="300"/>
              </a:spcBef>
              <a:spcAft>
                <a:spcPts val="0"/>
              </a:spcAft>
              <a:buNone/>
            </a:pPr>
            <a:r>
              <a:t/>
            </a:r>
            <a:endParaRPr sz="1800">
              <a:solidFill>
                <a:schemeClr val="dk1"/>
              </a:solidFill>
              <a:highlight>
                <a:srgbClr val="FFFFFF"/>
              </a:highlight>
              <a:latin typeface="Consolas"/>
              <a:ea typeface="Consolas"/>
              <a:cs typeface="Consolas"/>
              <a:sym typeface="Consolas"/>
            </a:endParaRPr>
          </a:p>
        </p:txBody>
      </p:sp>
      <p:sp>
        <p:nvSpPr>
          <p:cNvPr id="334" name="Google Shape;334;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if/else statements</a:t>
            </a:r>
            <a:endParaRPr/>
          </a:p>
        </p:txBody>
      </p:sp>
      <p:sp>
        <p:nvSpPr>
          <p:cNvPr id="336" name="Google Shape;336;p40"/>
          <p:cNvSpPr/>
          <p:nvPr/>
        </p:nvSpPr>
        <p:spPr>
          <a:xfrm>
            <a:off x="269475" y="3820300"/>
            <a:ext cx="3271200" cy="6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Consolas"/>
                <a:ea typeface="Consolas"/>
                <a:cs typeface="Consolas"/>
                <a:sym typeface="Consolas"/>
              </a:rPr>
              <a:t>=&gt; Not enough cups!</a:t>
            </a:r>
            <a:endParaRPr sz="1800">
              <a:solidFill>
                <a:srgbClr val="1155CC"/>
              </a:solidFill>
              <a:latin typeface="Consolas"/>
              <a:ea typeface="Consolas"/>
              <a:cs typeface="Consolas"/>
              <a:sym typeface="Consolas"/>
            </a:endParaRPr>
          </a:p>
        </p:txBody>
      </p:sp>
      <p:sp>
        <p:nvSpPr>
          <p:cNvPr id="337" name="Google Shape;337;p40"/>
          <p:cNvSpPr txBox="1"/>
          <p:nvPr/>
        </p:nvSpPr>
        <p:spPr>
          <a:xfrm>
            <a:off x="308650" y="2020000"/>
            <a:ext cx="5930400" cy="22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(numberOfCups &gt; numberOfPlates) {</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"Too many cups!"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"Not enough cups!"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b="1" sz="1800">
              <a:solidFill>
                <a:schemeClr val="dk1"/>
              </a:solidFill>
              <a:highlight>
                <a:schemeClr val="lt1"/>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idx="1" type="body"/>
          </p:nvPr>
        </p:nvSpPr>
        <p:spPr>
          <a:xfrm>
            <a:off x="311700" y="1087874"/>
            <a:ext cx="8398800" cy="2466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800">
                <a:solidFill>
                  <a:srgbClr val="3F51B5"/>
                </a:solidFill>
                <a:highlight>
                  <a:schemeClr val="lt1"/>
                </a:highlight>
                <a:latin typeface="Consolas"/>
                <a:ea typeface="Consolas"/>
                <a:cs typeface="Consolas"/>
                <a:sym typeface="Consolas"/>
              </a:rPr>
              <a:t>val</a:t>
            </a:r>
            <a:r>
              <a:rPr lang="en" sz="1800">
                <a:solidFill>
                  <a:schemeClr val="dk1"/>
                </a:solidFill>
                <a:highlight>
                  <a:schemeClr val="lt1"/>
                </a:highlight>
                <a:latin typeface="Consolas"/>
                <a:ea typeface="Consolas"/>
                <a:cs typeface="Consolas"/>
                <a:sym typeface="Consolas"/>
              </a:rPr>
              <a:t> </a:t>
            </a:r>
            <a:r>
              <a:rPr lang="en" sz="1800">
                <a:solidFill>
                  <a:srgbClr val="37474F"/>
                </a:solidFill>
                <a:latin typeface="Consolas"/>
                <a:ea typeface="Consolas"/>
                <a:cs typeface="Consolas"/>
                <a:sym typeface="Consolas"/>
              </a:rPr>
              <a:t>guests</a:t>
            </a:r>
            <a:r>
              <a:rPr lang="en" sz="1800">
                <a:solidFill>
                  <a:schemeClr val="dk1"/>
                </a:solidFill>
                <a:highlight>
                  <a:schemeClr val="lt1"/>
                </a:highlight>
                <a:latin typeface="Consolas"/>
                <a:ea typeface="Consolas"/>
                <a:cs typeface="Consolas"/>
                <a:sym typeface="Consolas"/>
              </a:rPr>
              <a:t> = </a:t>
            </a:r>
            <a:r>
              <a:rPr lang="en" sz="1800">
                <a:solidFill>
                  <a:srgbClr val="C53929"/>
                </a:solidFill>
                <a:highlight>
                  <a:schemeClr val="lt1"/>
                </a:highlight>
                <a:latin typeface="Consolas"/>
                <a:ea typeface="Consolas"/>
                <a:cs typeface="Consolas"/>
                <a:sym typeface="Consolas"/>
              </a:rPr>
              <a:t>30</a:t>
            </a:r>
            <a:endParaRPr b="1" sz="1800">
              <a:solidFill>
                <a:srgbClr val="3F51B5"/>
              </a:solidFill>
              <a:latin typeface="Consolas"/>
              <a:ea typeface="Consolas"/>
              <a:cs typeface="Consolas"/>
              <a:sym typeface="Consolas"/>
            </a:endParaRPr>
          </a:p>
          <a:p>
            <a:pPr indent="0" lvl="0" marL="0" rtl="0" algn="l">
              <a:lnSpc>
                <a:spcPct val="115000"/>
              </a:lnSpc>
              <a:spcBef>
                <a:spcPts val="300"/>
              </a:spcBef>
              <a:spcAft>
                <a:spcPts val="0"/>
              </a:spcAft>
              <a:buNone/>
            </a:pPr>
            <a:r>
              <a:rPr b="1"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(guests == </a:t>
            </a:r>
            <a:r>
              <a:rPr lang="en" sz="1800">
                <a:solidFill>
                  <a:srgbClr val="C53929"/>
                </a:solidFill>
                <a:latin typeface="Consolas"/>
                <a:ea typeface="Consolas"/>
                <a:cs typeface="Consolas"/>
                <a:sym typeface="Consolas"/>
              </a:rPr>
              <a:t>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"No guests"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else</a:t>
            </a:r>
            <a:r>
              <a:rPr b="1"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(guests &lt; </a:t>
            </a:r>
            <a:r>
              <a:rPr lang="en" sz="1800">
                <a:solidFill>
                  <a:srgbClr val="C53929"/>
                </a:solidFill>
                <a:latin typeface="Consolas"/>
                <a:ea typeface="Consolas"/>
                <a:cs typeface="Consolas"/>
                <a:sym typeface="Consolas"/>
              </a:rPr>
              <a:t>20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"Small group of people"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"Large group of people!"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300"/>
              </a:spcBef>
              <a:spcAft>
                <a:spcPts val="0"/>
              </a:spcAft>
              <a:buNone/>
            </a:pPr>
            <a:r>
              <a:rPr lang="en" sz="1800">
                <a:solidFill>
                  <a:srgbClr val="37474F"/>
                </a:solidFill>
                <a:latin typeface="Consolas"/>
                <a:ea typeface="Consolas"/>
                <a:cs typeface="Consolas"/>
                <a:sym typeface="Consolas"/>
              </a:rPr>
              <a:t>}</a:t>
            </a:r>
            <a:endParaRPr sz="1800">
              <a:highlight>
                <a:srgbClr val="FFFFFF"/>
              </a:highlight>
              <a:latin typeface="Consolas"/>
              <a:ea typeface="Consolas"/>
              <a:cs typeface="Consolas"/>
              <a:sym typeface="Consolas"/>
            </a:endParaRPr>
          </a:p>
          <a:p>
            <a:pPr indent="0" lvl="0" marL="457200" rtl="0" algn="l">
              <a:lnSpc>
                <a:spcPct val="115000"/>
              </a:lnSpc>
              <a:spcBef>
                <a:spcPts val="30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457200" rtl="0" algn="l">
              <a:lnSpc>
                <a:spcPct val="115000"/>
              </a:lnSpc>
              <a:spcBef>
                <a:spcPts val="300"/>
              </a:spcBef>
              <a:spcAft>
                <a:spcPts val="0"/>
              </a:spcAft>
              <a:buNone/>
            </a:pPr>
            <a:r>
              <a:t/>
            </a:r>
            <a:endParaRPr sz="1800">
              <a:solidFill>
                <a:schemeClr val="dk1"/>
              </a:solidFill>
              <a:highlight>
                <a:srgbClr val="FFFFFF"/>
              </a:highlight>
              <a:latin typeface="Consolas"/>
              <a:ea typeface="Consolas"/>
              <a:cs typeface="Consolas"/>
              <a:sym typeface="Consolas"/>
            </a:endParaRPr>
          </a:p>
        </p:txBody>
      </p:sp>
      <p:sp>
        <p:nvSpPr>
          <p:cNvPr id="343" name="Google Shape;343;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41"/>
          <p:cNvSpPr txBox="1"/>
          <p:nvPr>
            <p:ph type="title"/>
          </p:nvPr>
        </p:nvSpPr>
        <p:spPr>
          <a:xfrm>
            <a:off x="311700" y="170825"/>
            <a:ext cx="86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statement with multiple cases</a:t>
            </a:r>
            <a:endParaRPr>
              <a:solidFill>
                <a:srgbClr val="FFFFFF"/>
              </a:solidFill>
            </a:endParaRPr>
          </a:p>
        </p:txBody>
      </p:sp>
      <p:sp>
        <p:nvSpPr>
          <p:cNvPr id="345" name="Google Shape;345;p41"/>
          <p:cNvSpPr txBox="1"/>
          <p:nvPr/>
        </p:nvSpPr>
        <p:spPr>
          <a:xfrm>
            <a:off x="308850" y="3984300"/>
            <a:ext cx="6675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Large group of people!</a:t>
            </a:r>
            <a:endParaRPr sz="1800">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idx="1" type="body"/>
          </p:nvPr>
        </p:nvSpPr>
        <p:spPr>
          <a:xfrm>
            <a:off x="306050" y="1558350"/>
            <a:ext cx="8520600" cy="97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300"/>
              </a:spcBef>
              <a:spcAft>
                <a:spcPts val="0"/>
              </a:spcAft>
              <a:buClr>
                <a:schemeClr val="dk1"/>
              </a:buClr>
              <a:buSzPts val="2200"/>
              <a:buChar char="●"/>
            </a:pPr>
            <a:r>
              <a:rPr lang="en" sz="2200">
                <a:solidFill>
                  <a:schemeClr val="dk1"/>
                </a:solidFill>
                <a:highlight>
                  <a:srgbClr val="FFFFFF"/>
                </a:highlight>
              </a:rPr>
              <a:t>Data type containing a span of comparable values (</a:t>
            </a:r>
            <a:r>
              <a:rPr lang="en" sz="2200">
                <a:solidFill>
                  <a:schemeClr val="dk1"/>
                </a:solidFill>
              </a:rPr>
              <a:t>e.g., integers from 1 to 100 inclusive)</a:t>
            </a:r>
            <a:endParaRPr sz="2200">
              <a:solidFill>
                <a:schemeClr val="dk1"/>
              </a:solidFill>
            </a:endParaRPr>
          </a:p>
        </p:txBody>
      </p:sp>
      <p:sp>
        <p:nvSpPr>
          <p:cNvPr id="351" name="Google Shape;351;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Ranges</a:t>
            </a:r>
            <a:endParaRPr/>
          </a:p>
        </p:txBody>
      </p:sp>
      <p:sp>
        <p:nvSpPr>
          <p:cNvPr id="353" name="Google Shape;353;p42"/>
          <p:cNvSpPr txBox="1"/>
          <p:nvPr/>
        </p:nvSpPr>
        <p:spPr>
          <a:xfrm>
            <a:off x="307486" y="2507627"/>
            <a:ext cx="7085100" cy="702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Ranges are bounded</a:t>
            </a:r>
            <a:endParaRPr sz="2200">
              <a:latin typeface="Roboto"/>
              <a:ea typeface="Roboto"/>
              <a:cs typeface="Roboto"/>
              <a:sym typeface="Roboto"/>
            </a:endParaRPr>
          </a:p>
        </p:txBody>
      </p:sp>
      <p:sp>
        <p:nvSpPr>
          <p:cNvPr id="354" name="Google Shape;354;p42"/>
          <p:cNvSpPr txBox="1"/>
          <p:nvPr/>
        </p:nvSpPr>
        <p:spPr>
          <a:xfrm>
            <a:off x="303708" y="3000250"/>
            <a:ext cx="7780500" cy="572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Objects within a range can be mutable or immutable</a:t>
            </a:r>
            <a:endParaRPr sz="22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Ranges in if/else statements</a:t>
            </a:r>
            <a:endParaRPr/>
          </a:p>
        </p:txBody>
      </p:sp>
      <p:sp>
        <p:nvSpPr>
          <p:cNvPr id="361" name="Google Shape;361;p43"/>
          <p:cNvSpPr/>
          <p:nvPr/>
        </p:nvSpPr>
        <p:spPr>
          <a:xfrm>
            <a:off x="321850" y="2934075"/>
            <a:ext cx="8169300" cy="6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Consolas"/>
                <a:ea typeface="Consolas"/>
                <a:cs typeface="Consolas"/>
                <a:sym typeface="Consolas"/>
              </a:rPr>
              <a:t>=&gt; 50</a:t>
            </a:r>
            <a:endParaRPr sz="1800">
              <a:solidFill>
                <a:srgbClr val="1155CC"/>
              </a:solidFill>
              <a:latin typeface="Consolas"/>
              <a:ea typeface="Consolas"/>
              <a:cs typeface="Consolas"/>
              <a:sym typeface="Consolas"/>
            </a:endParaRPr>
          </a:p>
        </p:txBody>
      </p:sp>
      <p:sp>
        <p:nvSpPr>
          <p:cNvPr id="362" name="Google Shape;362;p43"/>
          <p:cNvSpPr txBox="1"/>
          <p:nvPr/>
        </p:nvSpPr>
        <p:spPr>
          <a:xfrm>
            <a:off x="321850" y="1454775"/>
            <a:ext cx="5561400" cy="16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numberOfStudents = </a:t>
            </a:r>
            <a:r>
              <a:rPr lang="en" sz="1800">
                <a:solidFill>
                  <a:srgbClr val="C53929"/>
                </a:solidFill>
                <a:latin typeface="Consolas"/>
                <a:ea typeface="Consolas"/>
                <a:cs typeface="Consolas"/>
                <a:sym typeface="Consolas"/>
              </a:rPr>
              <a:t>50</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(numberOfStudents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a:t>
            </a:r>
            <a:r>
              <a:rPr b="1" lang="en" sz="1800">
                <a:solidFill>
                  <a:srgbClr val="C53929"/>
                </a:solidFill>
                <a:latin typeface="Consolas"/>
                <a:ea typeface="Consolas"/>
                <a:cs typeface="Consolas"/>
                <a:sym typeface="Consolas"/>
              </a:rPr>
              <a:t>1</a:t>
            </a:r>
            <a:r>
              <a:rPr b="1" lang="en" sz="1800">
                <a:solidFill>
                  <a:srgbClr val="37474F"/>
                </a:solidFill>
                <a:latin typeface="Consolas"/>
                <a:ea typeface="Consolas"/>
                <a:cs typeface="Consolas"/>
                <a:sym typeface="Consolas"/>
              </a:rPr>
              <a:t>..</a:t>
            </a:r>
            <a:r>
              <a:rPr b="1" lang="en" sz="1800">
                <a:solidFill>
                  <a:srgbClr val="C53929"/>
                </a:solidFill>
                <a:latin typeface="Consolas"/>
                <a:ea typeface="Consolas"/>
                <a:cs typeface="Consolas"/>
                <a:sym typeface="Consolas"/>
              </a:rPr>
              <a:t>100</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println(numberOfStudents)</a:t>
            </a:r>
            <a:endParaRPr sz="1800">
              <a:solidFill>
                <a:srgbClr val="37474F"/>
              </a:solidFill>
              <a:latin typeface="Consolas"/>
              <a:ea typeface="Consolas"/>
              <a:cs typeface="Consolas"/>
              <a:sym typeface="Consolas"/>
            </a:endParaRPr>
          </a:p>
          <a:p>
            <a:pPr indent="0" lvl="0" marL="0" rtl="0" algn="l">
              <a:lnSpc>
                <a:spcPct val="150000"/>
              </a:lnSpc>
              <a:spcBef>
                <a:spcPts val="60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0"/>
              </a:spcBef>
              <a:spcAft>
                <a:spcPts val="600"/>
              </a:spcAft>
              <a:buNone/>
            </a:pPr>
            <a:r>
              <a:t/>
            </a:r>
            <a:endParaRPr sz="1800">
              <a:solidFill>
                <a:schemeClr val="dk1"/>
              </a:solidFill>
              <a:highlight>
                <a:schemeClr val="lt1"/>
              </a:highlight>
              <a:latin typeface="Consolas"/>
              <a:ea typeface="Consolas"/>
              <a:cs typeface="Consolas"/>
              <a:sym typeface="Consolas"/>
            </a:endParaRPr>
          </a:p>
        </p:txBody>
      </p:sp>
      <p:sp>
        <p:nvSpPr>
          <p:cNvPr id="363" name="Google Shape;363;p43"/>
          <p:cNvSpPr txBox="1"/>
          <p:nvPr/>
        </p:nvSpPr>
        <p:spPr>
          <a:xfrm>
            <a:off x="376700" y="3941425"/>
            <a:ext cx="8449800" cy="4707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4043"/>
                </a:solidFill>
                <a:latin typeface="Roboto"/>
                <a:ea typeface="Roboto"/>
                <a:cs typeface="Roboto"/>
                <a:sym typeface="Roboto"/>
              </a:rPr>
              <a:t>Note:</a:t>
            </a:r>
            <a:r>
              <a:rPr lang="en" sz="1800">
                <a:solidFill>
                  <a:srgbClr val="3C4043"/>
                </a:solidFill>
                <a:latin typeface="Roboto"/>
                <a:ea typeface="Roboto"/>
                <a:cs typeface="Roboto"/>
                <a:sym typeface="Roboto"/>
              </a:rPr>
              <a:t> There are no spaces around the "range to" operator </a:t>
            </a:r>
            <a:r>
              <a:rPr lang="en" sz="1800">
                <a:solidFill>
                  <a:srgbClr val="3C4043"/>
                </a:solidFill>
                <a:latin typeface="Courier New"/>
                <a:ea typeface="Courier New"/>
                <a:cs typeface="Courier New"/>
                <a:sym typeface="Courier New"/>
              </a:rPr>
              <a:t>(1</a:t>
            </a:r>
            <a:r>
              <a:rPr b="1" lang="en" sz="1800">
                <a:solidFill>
                  <a:srgbClr val="3C4043"/>
                </a:solidFill>
                <a:latin typeface="Courier New"/>
                <a:ea typeface="Courier New"/>
                <a:cs typeface="Courier New"/>
                <a:sym typeface="Courier New"/>
              </a:rPr>
              <a:t>..</a:t>
            </a:r>
            <a:r>
              <a:rPr lang="en" sz="1800">
                <a:solidFill>
                  <a:srgbClr val="3C4043"/>
                </a:solidFill>
                <a:latin typeface="Courier New"/>
                <a:ea typeface="Courier New"/>
                <a:cs typeface="Courier New"/>
                <a:sym typeface="Courier New"/>
              </a:rPr>
              <a:t>100)</a:t>
            </a:r>
            <a:endParaRPr sz="1800">
              <a:solidFill>
                <a:srgbClr val="3C4043"/>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idx="1" type="body"/>
          </p:nvPr>
        </p:nvSpPr>
        <p:spPr>
          <a:xfrm>
            <a:off x="311700" y="1201179"/>
            <a:ext cx="8398800" cy="23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3F51B5"/>
                </a:solidFill>
                <a:latin typeface="Consolas"/>
                <a:ea typeface="Consolas"/>
                <a:cs typeface="Consolas"/>
                <a:sym typeface="Consolas"/>
              </a:rPr>
              <a:t>when</a:t>
            </a:r>
            <a:r>
              <a:rPr lang="en" sz="1800">
                <a:solidFill>
                  <a:srgbClr val="37474F"/>
                </a:solidFill>
                <a:latin typeface="Consolas"/>
                <a:ea typeface="Consolas"/>
                <a:cs typeface="Consolas"/>
                <a:sym typeface="Consolas"/>
              </a:rPr>
              <a:t> (results) {</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0</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"No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39</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"Got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-&gt; println(</a:t>
            </a:r>
            <a:r>
              <a:rPr lang="en" sz="1800">
                <a:solidFill>
                  <a:srgbClr val="388E3C"/>
                </a:solidFill>
                <a:latin typeface="Consolas"/>
                <a:ea typeface="Consolas"/>
                <a:cs typeface="Consolas"/>
                <a:sym typeface="Consolas"/>
              </a:rPr>
              <a:t>"That's a lot of results!"</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a:t>
            </a:r>
            <a:endParaRPr b="1" sz="1800">
              <a:highlight>
                <a:srgbClr val="FFFFFF"/>
              </a:highlight>
              <a:latin typeface="Consolas"/>
              <a:ea typeface="Consolas"/>
              <a:cs typeface="Consolas"/>
              <a:sym typeface="Consolas"/>
            </a:endParaRPr>
          </a:p>
        </p:txBody>
      </p:sp>
      <p:sp>
        <p:nvSpPr>
          <p:cNvPr id="369" name="Google Shape;369;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4"/>
          <p:cNvSpPr txBox="1"/>
          <p:nvPr>
            <p:ph type="title"/>
          </p:nvPr>
        </p:nvSpPr>
        <p:spPr>
          <a:xfrm>
            <a:off x="311700" y="170825"/>
            <a:ext cx="86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when statement</a:t>
            </a:r>
            <a:endParaRPr>
              <a:solidFill>
                <a:srgbClr val="FFFFFF"/>
              </a:solidFill>
            </a:endParaRPr>
          </a:p>
        </p:txBody>
      </p:sp>
      <p:sp>
        <p:nvSpPr>
          <p:cNvPr id="371" name="Google Shape;371;p44"/>
          <p:cNvSpPr txBox="1"/>
          <p:nvPr/>
        </p:nvSpPr>
        <p:spPr>
          <a:xfrm>
            <a:off x="311700" y="3136850"/>
            <a:ext cx="636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That's a lot of results!</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sz="1800">
              <a:latin typeface="Consolas"/>
              <a:ea typeface="Consolas"/>
              <a:cs typeface="Consolas"/>
              <a:sym typeface="Consolas"/>
            </a:endParaRPr>
          </a:p>
        </p:txBody>
      </p:sp>
      <p:sp>
        <p:nvSpPr>
          <p:cNvPr id="372" name="Google Shape;372;p44"/>
          <p:cNvSpPr txBox="1"/>
          <p:nvPr/>
        </p:nvSpPr>
        <p:spPr>
          <a:xfrm>
            <a:off x="376700" y="3792875"/>
            <a:ext cx="7674900" cy="6918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As well as a </a:t>
            </a:r>
            <a:r>
              <a:rPr lang="en" sz="1800">
                <a:latin typeface="Courier New"/>
                <a:ea typeface="Courier New"/>
                <a:cs typeface="Courier New"/>
                <a:sym typeface="Courier New"/>
              </a:rPr>
              <a:t>when</a:t>
            </a:r>
            <a:r>
              <a:rPr lang="en" sz="1800">
                <a:latin typeface="Roboto"/>
                <a:ea typeface="Roboto"/>
                <a:cs typeface="Roboto"/>
                <a:sym typeface="Roboto"/>
              </a:rPr>
              <a:t> statement, you can also define a </a:t>
            </a:r>
            <a:r>
              <a:rPr lang="en" sz="1800">
                <a:latin typeface="Courier New"/>
                <a:ea typeface="Courier New"/>
                <a:cs typeface="Courier New"/>
                <a:sym typeface="Courier New"/>
              </a:rPr>
              <a:t>when</a:t>
            </a:r>
            <a:r>
              <a:rPr lang="en" sz="1800">
                <a:latin typeface="Roboto"/>
                <a:ea typeface="Roboto"/>
                <a:cs typeface="Roboto"/>
                <a:sym typeface="Roboto"/>
              </a:rPr>
              <a:t> expression that provides a return value. </a:t>
            </a:r>
            <a:endParaRPr sz="18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loops</a:t>
            </a:r>
            <a:endParaRPr>
              <a:solidFill>
                <a:srgbClr val="FFFFFF"/>
              </a:solidFill>
            </a:endParaRPr>
          </a:p>
        </p:txBody>
      </p:sp>
      <p:sp>
        <p:nvSpPr>
          <p:cNvPr id="378" name="Google Shape;378;p45"/>
          <p:cNvSpPr txBox="1"/>
          <p:nvPr>
            <p:ph idx="1" type="body"/>
          </p:nvPr>
        </p:nvSpPr>
        <p:spPr>
          <a:xfrm>
            <a:off x="311700" y="1314484"/>
            <a:ext cx="8398800" cy="136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pets = arrayOf(</a:t>
            </a:r>
            <a:r>
              <a:rPr lang="en" sz="1800">
                <a:solidFill>
                  <a:srgbClr val="388E3C"/>
                </a:solidFill>
                <a:latin typeface="Consolas"/>
                <a:ea typeface="Consolas"/>
                <a:cs typeface="Consolas"/>
                <a:sym typeface="Consolas"/>
              </a:rPr>
              <a:t>"dog"</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"cat"</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"canary"</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b="1"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(element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pets) {</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    print(element + </a:t>
            </a:r>
            <a:r>
              <a:rPr lang="en" sz="1800">
                <a:solidFill>
                  <a:srgbClr val="388E3C"/>
                </a:solidFill>
                <a:latin typeface="Consolas"/>
                <a:ea typeface="Consolas"/>
                <a:cs typeface="Consolas"/>
                <a:sym typeface="Consolas"/>
              </a:rPr>
              <a:t>" "</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15000"/>
              </a:lnSpc>
              <a:spcBef>
                <a:spcPts val="60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379" name="Google Shape;379;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45"/>
          <p:cNvSpPr txBox="1"/>
          <p:nvPr/>
        </p:nvSpPr>
        <p:spPr>
          <a:xfrm>
            <a:off x="332600" y="2865675"/>
            <a:ext cx="3765600" cy="4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dog cat canary</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sz="1800">
              <a:latin typeface="Consolas"/>
              <a:ea typeface="Consolas"/>
              <a:cs typeface="Consolas"/>
              <a:sym typeface="Consolas"/>
            </a:endParaRPr>
          </a:p>
        </p:txBody>
      </p:sp>
      <p:sp>
        <p:nvSpPr>
          <p:cNvPr id="381" name="Google Shape;381;p45"/>
          <p:cNvSpPr txBox="1"/>
          <p:nvPr/>
        </p:nvSpPr>
        <p:spPr>
          <a:xfrm>
            <a:off x="401275" y="3918850"/>
            <a:ext cx="7824000" cy="5172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Roboto"/>
                <a:ea typeface="Roboto"/>
                <a:cs typeface="Roboto"/>
                <a:sym typeface="Roboto"/>
              </a:rPr>
              <a:t>You don’t need to define an iterator variable and increment it for each pass.</a:t>
            </a:r>
            <a:endParaRPr sz="1800">
              <a:solidFill>
                <a:srgbClr val="3C4043"/>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loops: elements and indexes</a:t>
            </a:r>
            <a:endParaRPr>
              <a:solidFill>
                <a:srgbClr val="FFFFFF"/>
              </a:solidFill>
            </a:endParaRPr>
          </a:p>
        </p:txBody>
      </p:sp>
      <p:sp>
        <p:nvSpPr>
          <p:cNvPr id="387" name="Google Shape;387;p46"/>
          <p:cNvSpPr txBox="1"/>
          <p:nvPr>
            <p:ph idx="1" type="body"/>
          </p:nvPr>
        </p:nvSpPr>
        <p:spPr>
          <a:xfrm>
            <a:off x="311700" y="1353566"/>
            <a:ext cx="8398800" cy="10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a:t>
            </a:r>
            <a:r>
              <a:rPr b="1" lang="en" sz="1800">
                <a:solidFill>
                  <a:srgbClr val="37474F"/>
                </a:solidFill>
                <a:latin typeface="Consolas"/>
                <a:ea typeface="Consolas"/>
                <a:cs typeface="Consolas"/>
                <a:sym typeface="Consolas"/>
              </a:rPr>
              <a:t>index, element</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a:t>
            </a:r>
            <a:r>
              <a:rPr lang="en" sz="1800">
                <a:solidFill>
                  <a:srgbClr val="37474F"/>
                </a:solidFill>
                <a:latin typeface="Consolas"/>
                <a:ea typeface="Consolas"/>
                <a:cs typeface="Consolas"/>
                <a:sym typeface="Consolas"/>
              </a:rPr>
              <a:t> pets.withIndex()) {</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"Item at </a:t>
            </a:r>
            <a:r>
              <a:rPr lang="en" sz="1800">
                <a:solidFill>
                  <a:srgbClr val="C53929"/>
                </a:solidFill>
                <a:latin typeface="Consolas"/>
                <a:ea typeface="Consolas"/>
                <a:cs typeface="Consolas"/>
                <a:sym typeface="Consolas"/>
              </a:rPr>
              <a:t>$index</a:t>
            </a:r>
            <a:r>
              <a:rPr lang="en" sz="1800">
                <a:solidFill>
                  <a:srgbClr val="388E3C"/>
                </a:solidFill>
                <a:latin typeface="Consolas"/>
                <a:ea typeface="Consolas"/>
                <a:cs typeface="Consolas"/>
                <a:sym typeface="Consolas"/>
              </a:rPr>
              <a:t> is </a:t>
            </a:r>
            <a:r>
              <a:rPr lang="en" sz="1800">
                <a:solidFill>
                  <a:srgbClr val="C53929"/>
                </a:solidFill>
                <a:latin typeface="Consolas"/>
                <a:ea typeface="Consolas"/>
                <a:cs typeface="Consolas"/>
                <a:sym typeface="Consolas"/>
              </a:rPr>
              <a:t>$element</a:t>
            </a:r>
            <a:r>
              <a:rPr lang="en" sz="1800">
                <a:solidFill>
                  <a:srgbClr val="388E3C"/>
                </a:solidFill>
                <a:latin typeface="Consolas"/>
                <a:ea typeface="Consolas"/>
                <a:cs typeface="Consolas"/>
                <a:sym typeface="Consolas"/>
              </a:rPr>
              <a:t>\n"</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50000"/>
              </a:lnSpc>
              <a:spcBef>
                <a:spcPts val="60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t/>
            </a:r>
            <a:endParaRPr sz="1800">
              <a:solidFill>
                <a:srgbClr val="1155CC"/>
              </a:solidFill>
              <a:latin typeface="Consolas"/>
              <a:ea typeface="Consolas"/>
              <a:cs typeface="Consolas"/>
              <a:sym typeface="Consolas"/>
            </a:endParaRPr>
          </a:p>
          <a:p>
            <a:pPr indent="0" lvl="0" marL="457200" rtl="0" algn="l">
              <a:spcBef>
                <a:spcPts val="60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600"/>
              </a:spcBef>
              <a:spcAft>
                <a:spcPts val="0"/>
              </a:spcAft>
              <a:buNone/>
            </a:pPr>
            <a:r>
              <a:t/>
            </a:r>
            <a:endParaRPr sz="1800">
              <a:solidFill>
                <a:schemeClr val="dk1"/>
              </a:solidFill>
              <a:latin typeface="Consolas"/>
              <a:ea typeface="Consolas"/>
              <a:cs typeface="Consolas"/>
              <a:sym typeface="Consolas"/>
            </a:endParaRPr>
          </a:p>
          <a:p>
            <a:pPr indent="0" lvl="0" marL="457200" rtl="0" algn="l">
              <a:spcBef>
                <a:spcPts val="1000"/>
              </a:spcBef>
              <a:spcAft>
                <a:spcPts val="0"/>
              </a:spcAft>
              <a:buNone/>
            </a:pPr>
            <a:r>
              <a:t/>
            </a:r>
            <a:endParaRPr sz="1800">
              <a:solidFill>
                <a:schemeClr val="dk1"/>
              </a:solidFill>
              <a:latin typeface="Consolas"/>
              <a:ea typeface="Consolas"/>
              <a:cs typeface="Consolas"/>
              <a:sym typeface="Consolas"/>
            </a:endParaRPr>
          </a:p>
          <a:p>
            <a:pPr indent="0" lvl="0" marL="457200" rtl="0" algn="l">
              <a:lnSpc>
                <a:spcPct val="100000"/>
              </a:lnSpc>
              <a:spcBef>
                <a:spcPts val="300"/>
              </a:spcBef>
              <a:spcAft>
                <a:spcPts val="1000"/>
              </a:spcAft>
              <a:buNone/>
            </a:pPr>
            <a:r>
              <a:t/>
            </a:r>
            <a:endParaRPr sz="1800">
              <a:solidFill>
                <a:schemeClr val="dk1"/>
              </a:solidFill>
              <a:highlight>
                <a:srgbClr val="FFFFFF"/>
              </a:highlight>
              <a:latin typeface="Consolas"/>
              <a:ea typeface="Consolas"/>
              <a:cs typeface="Consolas"/>
              <a:sym typeface="Consolas"/>
            </a:endParaRPr>
          </a:p>
        </p:txBody>
      </p:sp>
      <p:sp>
        <p:nvSpPr>
          <p:cNvPr id="388" name="Google Shape;388;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6"/>
          <p:cNvSpPr txBox="1"/>
          <p:nvPr/>
        </p:nvSpPr>
        <p:spPr>
          <a:xfrm>
            <a:off x="332600" y="2580600"/>
            <a:ext cx="6687600" cy="10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Item at 0 is dog</a:t>
            </a:r>
            <a:endParaRPr sz="1800">
              <a:solidFill>
                <a:srgbClr val="1155CC"/>
              </a:solidFill>
              <a:latin typeface="Consolas"/>
              <a:ea typeface="Consolas"/>
              <a:cs typeface="Consolas"/>
              <a:sym typeface="Consolas"/>
            </a:endParaRPr>
          </a:p>
          <a:p>
            <a:pPr indent="0" lvl="0" marL="0" rtl="0" algn="l">
              <a:lnSpc>
                <a:spcPct val="115000"/>
              </a:lnSpc>
              <a:spcBef>
                <a:spcPts val="60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Item at 1 is cat</a:t>
            </a:r>
            <a:endParaRPr sz="1800">
              <a:solidFill>
                <a:srgbClr val="1155CC"/>
              </a:solidFill>
              <a:latin typeface="Consolas"/>
              <a:ea typeface="Consolas"/>
              <a:cs typeface="Consolas"/>
              <a:sym typeface="Consolas"/>
            </a:endParaRPr>
          </a:p>
          <a:p>
            <a:pPr indent="0" lvl="0" marL="0" rtl="0" algn="l">
              <a:lnSpc>
                <a:spcPct val="115000"/>
              </a:lnSpc>
              <a:spcBef>
                <a:spcPts val="60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Item at 2 is canary</a:t>
            </a:r>
            <a:endParaRPr sz="18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loops: step sizes and ranges</a:t>
            </a:r>
            <a:endParaRPr>
              <a:solidFill>
                <a:srgbClr val="FFFFFF"/>
              </a:solidFill>
            </a:endParaRPr>
          </a:p>
        </p:txBody>
      </p:sp>
      <p:sp>
        <p:nvSpPr>
          <p:cNvPr id="395" name="Google Shape;395;p47"/>
          <p:cNvSpPr txBox="1"/>
          <p:nvPr>
            <p:ph idx="1" type="body"/>
          </p:nvPr>
        </p:nvSpPr>
        <p:spPr>
          <a:xfrm>
            <a:off x="311700" y="1124965"/>
            <a:ext cx="8398800" cy="69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(i</a:t>
            </a:r>
            <a:r>
              <a:rPr b="1"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in</a:t>
            </a:r>
            <a:r>
              <a:rPr b="1" lang="en" sz="1800">
                <a:solidFill>
                  <a:srgbClr val="37474F"/>
                </a:solidFill>
                <a:latin typeface="Consolas"/>
                <a:ea typeface="Consolas"/>
                <a:cs typeface="Consolas"/>
                <a:sym typeface="Consolas"/>
              </a:rPr>
              <a:t> </a:t>
            </a:r>
            <a:r>
              <a:rPr b="1" lang="en" sz="1800">
                <a:solidFill>
                  <a:srgbClr val="C53929"/>
                </a:solidFill>
                <a:latin typeface="Consolas"/>
                <a:ea typeface="Consolas"/>
                <a:cs typeface="Consolas"/>
                <a:sym typeface="Consolas"/>
              </a:rPr>
              <a:t>1</a:t>
            </a:r>
            <a:r>
              <a:rPr b="1" lang="en" sz="1800">
                <a:solidFill>
                  <a:srgbClr val="37474F"/>
                </a:solidFill>
                <a:latin typeface="Consolas"/>
                <a:ea typeface="Consolas"/>
                <a:cs typeface="Consolas"/>
                <a:sym typeface="Consolas"/>
              </a:rPr>
              <a:t>..</a:t>
            </a:r>
            <a:r>
              <a:rPr b="1" lang="en" sz="1800">
                <a:solidFill>
                  <a:srgbClr val="C53929"/>
                </a:solidFill>
                <a:latin typeface="Consolas"/>
                <a:ea typeface="Consolas"/>
                <a:cs typeface="Consolas"/>
                <a:sym typeface="Consolas"/>
              </a:rPr>
              <a:t>5</a:t>
            </a:r>
            <a:r>
              <a:rPr lang="en" sz="1800">
                <a:solidFill>
                  <a:srgbClr val="37474F"/>
                </a:solidFill>
                <a:latin typeface="Consolas"/>
                <a:ea typeface="Consolas"/>
                <a:cs typeface="Consolas"/>
                <a:sym typeface="Consolas"/>
              </a:rPr>
              <a:t>) print(i)</a:t>
            </a:r>
            <a:endParaRPr sz="1800">
              <a:latin typeface="Consolas"/>
              <a:ea typeface="Consolas"/>
              <a:cs typeface="Consolas"/>
              <a:sym typeface="Consolas"/>
            </a:endParaRPr>
          </a:p>
          <a:p>
            <a:pPr indent="0" lvl="0" marL="0" rtl="0" algn="l">
              <a:lnSpc>
                <a:spcPct val="115000"/>
              </a:lnSpc>
              <a:spcBef>
                <a:spcPts val="0"/>
              </a:spcBef>
              <a:spcAft>
                <a:spcPts val="0"/>
              </a:spcAft>
              <a:buNone/>
            </a:pPr>
            <a:r>
              <a:rPr lang="en" sz="1800">
                <a:solidFill>
                  <a:srgbClr val="1155CC"/>
                </a:solidFill>
                <a:latin typeface="Consolas"/>
                <a:ea typeface="Consolas"/>
                <a:cs typeface="Consolas"/>
                <a:sym typeface="Consolas"/>
              </a:rPr>
              <a:t>⇒ 12345</a:t>
            </a:r>
            <a:endParaRPr sz="1800">
              <a:solidFill>
                <a:srgbClr val="1155CC"/>
              </a:solidFill>
              <a:latin typeface="Consolas"/>
              <a:ea typeface="Consolas"/>
              <a:cs typeface="Consolas"/>
              <a:sym typeface="Consolas"/>
            </a:endParaRPr>
          </a:p>
          <a:p>
            <a:pPr indent="0" lvl="0" marL="0" rtl="0" algn="l">
              <a:lnSpc>
                <a:spcPct val="115000"/>
              </a:lnSpc>
              <a:spcBef>
                <a:spcPts val="600"/>
              </a:spcBef>
              <a:spcAft>
                <a:spcPts val="0"/>
              </a:spcAft>
              <a:buNone/>
            </a:pPr>
            <a:r>
              <a:t/>
            </a:r>
            <a:endParaRPr sz="1800">
              <a:solidFill>
                <a:srgbClr val="1155CC"/>
              </a:solidFill>
              <a:latin typeface="Consolas"/>
              <a:ea typeface="Consolas"/>
              <a:cs typeface="Consolas"/>
              <a:sym typeface="Consolas"/>
            </a:endParaRPr>
          </a:p>
          <a:p>
            <a:pPr indent="0" lvl="0" marL="0" rtl="0" algn="l">
              <a:lnSpc>
                <a:spcPct val="115000"/>
              </a:lnSpc>
              <a:spcBef>
                <a:spcPts val="600"/>
              </a:spcBef>
              <a:spcAft>
                <a:spcPts val="0"/>
              </a:spcAft>
              <a:buNone/>
            </a:pPr>
            <a:r>
              <a:t/>
            </a:r>
            <a:endParaRPr b="1" sz="1800">
              <a:latin typeface="Consolas"/>
              <a:ea typeface="Consolas"/>
              <a:cs typeface="Consolas"/>
              <a:sym typeface="Consolas"/>
            </a:endParaRPr>
          </a:p>
          <a:p>
            <a:pPr indent="0" lvl="0" marL="0" rtl="0" algn="l">
              <a:lnSpc>
                <a:spcPct val="115000"/>
              </a:lnSpc>
              <a:spcBef>
                <a:spcPts val="600"/>
              </a:spcBef>
              <a:spcAft>
                <a:spcPts val="0"/>
              </a:spcAft>
              <a:buNone/>
            </a:pPr>
            <a:r>
              <a:t/>
            </a:r>
            <a:endParaRPr b="1" sz="1800">
              <a:latin typeface="Consolas"/>
              <a:ea typeface="Consolas"/>
              <a:cs typeface="Consolas"/>
              <a:sym typeface="Consolas"/>
            </a:endParaRPr>
          </a:p>
          <a:p>
            <a:pPr indent="0" lvl="0" marL="0" rtl="0" algn="l">
              <a:lnSpc>
                <a:spcPct val="115000"/>
              </a:lnSpc>
              <a:spcBef>
                <a:spcPts val="600"/>
              </a:spcBef>
              <a:spcAft>
                <a:spcPts val="0"/>
              </a:spcAft>
              <a:buNone/>
            </a:pPr>
            <a:r>
              <a:t/>
            </a:r>
            <a:endParaRPr b="1" sz="1800">
              <a:latin typeface="Consolas"/>
              <a:ea typeface="Consolas"/>
              <a:cs typeface="Consolas"/>
              <a:sym typeface="Consolas"/>
            </a:endParaRPr>
          </a:p>
          <a:p>
            <a:pPr indent="0" lvl="0" marL="0" rtl="0" algn="l">
              <a:lnSpc>
                <a:spcPct val="115000"/>
              </a:lnSpc>
              <a:spcBef>
                <a:spcPts val="600"/>
              </a:spcBef>
              <a:spcAft>
                <a:spcPts val="0"/>
              </a:spcAft>
              <a:buNone/>
            </a:pPr>
            <a:r>
              <a:t/>
            </a:r>
            <a:endParaRPr b="1" sz="1800">
              <a:latin typeface="Consolas"/>
              <a:ea typeface="Consolas"/>
              <a:cs typeface="Consolas"/>
              <a:sym typeface="Consolas"/>
            </a:endParaRPr>
          </a:p>
          <a:p>
            <a:pPr indent="0" lvl="0" marL="0" rtl="0" algn="l">
              <a:lnSpc>
                <a:spcPct val="115000"/>
              </a:lnSpc>
              <a:spcBef>
                <a:spcPts val="600"/>
              </a:spcBef>
              <a:spcAft>
                <a:spcPts val="0"/>
              </a:spcAft>
              <a:buNone/>
            </a:pPr>
            <a:r>
              <a:t/>
            </a:r>
            <a:endParaRPr sz="1800">
              <a:solidFill>
                <a:srgbClr val="1155CC"/>
              </a:solidFill>
              <a:latin typeface="Consolas"/>
              <a:ea typeface="Consolas"/>
              <a:cs typeface="Consolas"/>
              <a:sym typeface="Consolas"/>
            </a:endParaRPr>
          </a:p>
          <a:p>
            <a:pPr indent="0" lvl="0" marL="457200" rtl="0" algn="l">
              <a:lnSpc>
                <a:spcPct val="115000"/>
              </a:lnSpc>
              <a:spcBef>
                <a:spcPts val="60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600"/>
              </a:spcBef>
              <a:spcAft>
                <a:spcPts val="0"/>
              </a:spcAft>
              <a:buNone/>
            </a:pPr>
            <a:r>
              <a:t/>
            </a:r>
            <a:endParaRPr sz="1800">
              <a:solidFill>
                <a:schemeClr val="dk1"/>
              </a:solidFill>
              <a:latin typeface="Consolas"/>
              <a:ea typeface="Consolas"/>
              <a:cs typeface="Consolas"/>
              <a:sym typeface="Consolas"/>
            </a:endParaRPr>
          </a:p>
          <a:p>
            <a:pPr indent="0" lvl="0" marL="457200" rtl="0" algn="l">
              <a:lnSpc>
                <a:spcPct val="115000"/>
              </a:lnSpc>
              <a:spcBef>
                <a:spcPts val="600"/>
              </a:spcBef>
              <a:spcAft>
                <a:spcPts val="0"/>
              </a:spcAft>
              <a:buNone/>
            </a:pPr>
            <a:r>
              <a:t/>
            </a:r>
            <a:endParaRPr sz="1800">
              <a:solidFill>
                <a:schemeClr val="dk1"/>
              </a:solidFill>
              <a:latin typeface="Consolas"/>
              <a:ea typeface="Consolas"/>
              <a:cs typeface="Consolas"/>
              <a:sym typeface="Consolas"/>
            </a:endParaRPr>
          </a:p>
          <a:p>
            <a:pPr indent="0" lvl="0" marL="457200" rtl="0" algn="l">
              <a:lnSpc>
                <a:spcPct val="115000"/>
              </a:lnSpc>
              <a:spcBef>
                <a:spcPts val="600"/>
              </a:spcBef>
              <a:spcAft>
                <a:spcPts val="600"/>
              </a:spcAft>
              <a:buNone/>
            </a:pPr>
            <a:r>
              <a:t/>
            </a:r>
            <a:endParaRPr sz="1800">
              <a:solidFill>
                <a:schemeClr val="dk1"/>
              </a:solidFill>
              <a:highlight>
                <a:srgbClr val="FFFFFF"/>
              </a:highlight>
              <a:latin typeface="Consolas"/>
              <a:ea typeface="Consolas"/>
              <a:cs typeface="Consolas"/>
              <a:sym typeface="Consolas"/>
            </a:endParaRPr>
          </a:p>
        </p:txBody>
      </p:sp>
      <p:sp>
        <p:nvSpPr>
          <p:cNvPr id="396" name="Google Shape;396;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47"/>
          <p:cNvSpPr txBox="1"/>
          <p:nvPr/>
        </p:nvSpPr>
        <p:spPr>
          <a:xfrm>
            <a:off x="311700" y="1936225"/>
            <a:ext cx="6459000" cy="69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for</a:t>
            </a:r>
            <a:r>
              <a:rPr lang="en" sz="1800">
                <a:solidFill>
                  <a:srgbClr val="37474F"/>
                </a:solidFill>
                <a:latin typeface="Consolas"/>
                <a:ea typeface="Consolas"/>
                <a:cs typeface="Consolas"/>
                <a:sym typeface="Consolas"/>
              </a:rPr>
              <a:t> (i </a:t>
            </a:r>
            <a:r>
              <a:rPr b="1" lang="en" sz="1800">
                <a:solidFill>
                  <a:srgbClr val="3F51B5"/>
                </a:solidFill>
                <a:latin typeface="Consolas"/>
                <a:ea typeface="Consolas"/>
                <a:cs typeface="Consolas"/>
                <a:sym typeface="Consolas"/>
              </a:rPr>
              <a:t>in</a:t>
            </a:r>
            <a:r>
              <a:rPr b="1" lang="en" sz="1800">
                <a:solidFill>
                  <a:srgbClr val="37474F"/>
                </a:solidFill>
                <a:latin typeface="Consolas"/>
                <a:ea typeface="Consolas"/>
                <a:cs typeface="Consolas"/>
                <a:sym typeface="Consolas"/>
              </a:rPr>
              <a:t> </a:t>
            </a:r>
            <a:r>
              <a:rPr b="1" lang="en" sz="1800">
                <a:solidFill>
                  <a:srgbClr val="C53929"/>
                </a:solidFill>
                <a:latin typeface="Consolas"/>
                <a:ea typeface="Consolas"/>
                <a:cs typeface="Consolas"/>
                <a:sym typeface="Consolas"/>
              </a:rPr>
              <a:t>5</a:t>
            </a:r>
            <a:r>
              <a:rPr b="1" lang="en" sz="1800">
                <a:solidFill>
                  <a:srgbClr val="37474F"/>
                </a:solidFill>
                <a:latin typeface="Consolas"/>
                <a:ea typeface="Consolas"/>
                <a:cs typeface="Consolas"/>
                <a:sym typeface="Consolas"/>
              </a:rPr>
              <a:t> downTo </a:t>
            </a:r>
            <a:r>
              <a:rPr b="1"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 print(i)</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54321</a:t>
            </a:r>
            <a:endParaRPr sz="1800">
              <a:latin typeface="Consolas"/>
              <a:ea typeface="Consolas"/>
              <a:cs typeface="Consolas"/>
              <a:sym typeface="Consolas"/>
            </a:endParaRPr>
          </a:p>
        </p:txBody>
      </p:sp>
      <p:sp>
        <p:nvSpPr>
          <p:cNvPr id="398" name="Google Shape;398;p47"/>
          <p:cNvSpPr txBox="1"/>
          <p:nvPr/>
        </p:nvSpPr>
        <p:spPr>
          <a:xfrm>
            <a:off x="311700" y="2767727"/>
            <a:ext cx="4796400" cy="69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3F51B5"/>
                </a:solidFill>
                <a:latin typeface="Roboto Mono"/>
                <a:ea typeface="Roboto Mono"/>
                <a:cs typeface="Roboto Mono"/>
                <a:sym typeface="Roboto Mono"/>
              </a:rPr>
              <a:t>for</a:t>
            </a:r>
            <a:r>
              <a:rPr lang="en" sz="1800">
                <a:solidFill>
                  <a:srgbClr val="37474F"/>
                </a:solidFill>
                <a:latin typeface="Roboto Mono"/>
                <a:ea typeface="Roboto Mono"/>
                <a:cs typeface="Roboto Mono"/>
                <a:sym typeface="Roboto Mono"/>
              </a:rPr>
              <a:t> (i </a:t>
            </a:r>
            <a:r>
              <a:rPr b="1" lang="en" sz="1800">
                <a:solidFill>
                  <a:srgbClr val="3F51B5"/>
                </a:solidFill>
                <a:latin typeface="Roboto Mono"/>
                <a:ea typeface="Roboto Mono"/>
                <a:cs typeface="Roboto Mono"/>
                <a:sym typeface="Roboto Mono"/>
              </a:rPr>
              <a:t>in</a:t>
            </a:r>
            <a:r>
              <a:rPr b="1" lang="en" sz="1800">
                <a:solidFill>
                  <a:srgbClr val="37474F"/>
                </a:solidFill>
                <a:latin typeface="Roboto Mono"/>
                <a:ea typeface="Roboto Mono"/>
                <a:cs typeface="Roboto Mono"/>
                <a:sym typeface="Roboto Mono"/>
              </a:rPr>
              <a:t> </a:t>
            </a:r>
            <a:r>
              <a:rPr b="1" lang="en" sz="1800">
                <a:solidFill>
                  <a:srgbClr val="C53929"/>
                </a:solidFill>
                <a:latin typeface="Roboto Mono"/>
                <a:ea typeface="Roboto Mono"/>
                <a:cs typeface="Roboto Mono"/>
                <a:sym typeface="Roboto Mono"/>
              </a:rPr>
              <a:t>3</a:t>
            </a:r>
            <a:r>
              <a:rPr b="1" lang="en" sz="1800">
                <a:solidFill>
                  <a:srgbClr val="37474F"/>
                </a:solidFill>
                <a:latin typeface="Roboto Mono"/>
                <a:ea typeface="Roboto Mono"/>
                <a:cs typeface="Roboto Mono"/>
                <a:sym typeface="Roboto Mono"/>
              </a:rPr>
              <a:t>..</a:t>
            </a:r>
            <a:r>
              <a:rPr b="1" lang="en" sz="1800">
                <a:solidFill>
                  <a:srgbClr val="C53929"/>
                </a:solidFill>
                <a:latin typeface="Roboto Mono"/>
                <a:ea typeface="Roboto Mono"/>
                <a:cs typeface="Roboto Mono"/>
                <a:sym typeface="Roboto Mono"/>
              </a:rPr>
              <a:t>6</a:t>
            </a:r>
            <a:r>
              <a:rPr b="1" lang="en" sz="1800">
                <a:solidFill>
                  <a:srgbClr val="37474F"/>
                </a:solidFill>
                <a:latin typeface="Roboto Mono"/>
                <a:ea typeface="Roboto Mono"/>
                <a:cs typeface="Roboto Mono"/>
                <a:sym typeface="Roboto Mono"/>
              </a:rPr>
              <a:t> step </a:t>
            </a:r>
            <a:r>
              <a:rPr b="1" lang="en" sz="1800">
                <a:solidFill>
                  <a:srgbClr val="C53929"/>
                </a:solidFill>
                <a:latin typeface="Roboto Mono"/>
                <a:ea typeface="Roboto Mono"/>
                <a:cs typeface="Roboto Mono"/>
                <a:sym typeface="Roboto Mono"/>
              </a:rPr>
              <a:t>2</a:t>
            </a:r>
            <a:r>
              <a:rPr lang="en" sz="1800">
                <a:solidFill>
                  <a:srgbClr val="37474F"/>
                </a:solidFill>
                <a:latin typeface="Roboto Mono"/>
                <a:ea typeface="Roboto Mono"/>
                <a:cs typeface="Roboto Mono"/>
                <a:sym typeface="Roboto Mono"/>
              </a:rPr>
              <a:t>) print(i)</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35</a:t>
            </a:r>
            <a:endParaRPr sz="1800">
              <a:solidFill>
                <a:srgbClr val="1155CC"/>
              </a:solidFill>
              <a:latin typeface="Consolas"/>
              <a:ea typeface="Consolas"/>
              <a:cs typeface="Consolas"/>
              <a:sym typeface="Consolas"/>
            </a:endParaRPr>
          </a:p>
          <a:p>
            <a:pPr indent="0" lvl="0" marL="0" rtl="0" algn="l">
              <a:spcBef>
                <a:spcPts val="600"/>
              </a:spcBef>
              <a:spcAft>
                <a:spcPts val="0"/>
              </a:spcAft>
              <a:buNone/>
            </a:pPr>
            <a:r>
              <a:t/>
            </a:r>
            <a:endParaRPr>
              <a:latin typeface="Roboto"/>
              <a:ea typeface="Roboto"/>
              <a:cs typeface="Roboto"/>
              <a:sym typeface="Roboto"/>
            </a:endParaRPr>
          </a:p>
        </p:txBody>
      </p:sp>
      <p:sp>
        <p:nvSpPr>
          <p:cNvPr id="399" name="Google Shape;399;p47"/>
          <p:cNvSpPr txBox="1"/>
          <p:nvPr/>
        </p:nvSpPr>
        <p:spPr>
          <a:xfrm>
            <a:off x="311700" y="3680400"/>
            <a:ext cx="4260300" cy="69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3F51B5"/>
                </a:solidFill>
                <a:latin typeface="Roboto Mono"/>
                <a:ea typeface="Roboto Mono"/>
                <a:cs typeface="Roboto Mono"/>
                <a:sym typeface="Roboto Mono"/>
              </a:rPr>
              <a:t>for</a:t>
            </a:r>
            <a:r>
              <a:rPr lang="en" sz="1800">
                <a:solidFill>
                  <a:srgbClr val="37474F"/>
                </a:solidFill>
                <a:latin typeface="Roboto Mono"/>
                <a:ea typeface="Roboto Mono"/>
                <a:cs typeface="Roboto Mono"/>
                <a:sym typeface="Roboto Mono"/>
              </a:rPr>
              <a:t> (i </a:t>
            </a:r>
            <a:r>
              <a:rPr b="1" lang="en" sz="1800">
                <a:solidFill>
                  <a:srgbClr val="3F51B5"/>
                </a:solidFill>
                <a:latin typeface="Roboto Mono"/>
                <a:ea typeface="Roboto Mono"/>
                <a:cs typeface="Roboto Mono"/>
                <a:sym typeface="Roboto Mono"/>
              </a:rPr>
              <a:t>in</a:t>
            </a:r>
            <a:r>
              <a:rPr b="1" lang="en" sz="1800">
                <a:solidFill>
                  <a:srgbClr val="37474F"/>
                </a:solidFill>
                <a:latin typeface="Roboto Mono"/>
                <a:ea typeface="Roboto Mono"/>
                <a:cs typeface="Roboto Mono"/>
                <a:sym typeface="Roboto Mono"/>
              </a:rPr>
              <a:t> </a:t>
            </a:r>
            <a:r>
              <a:rPr b="1" lang="en" sz="1800">
                <a:solidFill>
                  <a:srgbClr val="388E3C"/>
                </a:solidFill>
                <a:latin typeface="Roboto Mono"/>
                <a:ea typeface="Roboto Mono"/>
                <a:cs typeface="Roboto Mono"/>
                <a:sym typeface="Roboto Mono"/>
              </a:rPr>
              <a:t>'d'</a:t>
            </a:r>
            <a:r>
              <a:rPr b="1" lang="en" sz="1800">
                <a:solidFill>
                  <a:srgbClr val="37474F"/>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'g'</a:t>
            </a:r>
            <a:r>
              <a:rPr lang="en" sz="1800">
                <a:solidFill>
                  <a:srgbClr val="37474F"/>
                </a:solidFill>
                <a:latin typeface="Roboto Mono"/>
                <a:ea typeface="Roboto Mono"/>
                <a:cs typeface="Roboto Mono"/>
                <a:sym typeface="Roboto Mono"/>
              </a:rPr>
              <a:t>) print (i)</a:t>
            </a:r>
            <a:endParaRPr sz="1800">
              <a:solidFill>
                <a:schemeClr val="dk1"/>
              </a:solidFill>
              <a:latin typeface="Consolas"/>
              <a:ea typeface="Consolas"/>
              <a:cs typeface="Consolas"/>
              <a:sym typeface="Consolas"/>
            </a:endParaRPr>
          </a:p>
          <a:p>
            <a:pPr indent="0" lvl="0" marL="0" rtl="0" algn="l">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defg</a:t>
            </a:r>
            <a:endParaRPr sz="1800">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IntelliJ IDEA</a:t>
            </a:r>
            <a:endParaRPr/>
          </a:p>
        </p:txBody>
      </p:sp>
      <p:sp>
        <p:nvSpPr>
          <p:cNvPr id="80" name="Google Shape;80;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2"/>
          <p:cNvPicPr preferRelativeResize="0"/>
          <p:nvPr/>
        </p:nvPicPr>
        <p:blipFill>
          <a:blip r:embed="rId3">
            <a:alphaModFix/>
          </a:blip>
          <a:stretch>
            <a:fillRect/>
          </a:stretch>
        </p:blipFill>
        <p:spPr>
          <a:xfrm>
            <a:off x="1807284" y="1077670"/>
            <a:ext cx="5529431" cy="3384626"/>
          </a:xfrm>
          <a:prstGeom prst="rect">
            <a:avLst/>
          </a:prstGeom>
          <a:noFill/>
          <a:ln>
            <a:noFill/>
          </a:ln>
        </p:spPr>
      </p:pic>
      <p:sp>
        <p:nvSpPr>
          <p:cNvPr id="82" name="Google Shape;82;p12"/>
          <p:cNvSpPr/>
          <p:nvPr/>
        </p:nvSpPr>
        <p:spPr>
          <a:xfrm>
            <a:off x="4093250" y="2437100"/>
            <a:ext cx="989700" cy="1347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while loops</a:t>
            </a:r>
            <a:endParaRPr>
              <a:solidFill>
                <a:srgbClr val="FFFFFF"/>
              </a:solidFill>
            </a:endParaRPr>
          </a:p>
        </p:txBody>
      </p:sp>
      <p:sp>
        <p:nvSpPr>
          <p:cNvPr id="405" name="Google Shape;405;p48"/>
          <p:cNvSpPr txBox="1"/>
          <p:nvPr>
            <p:ph idx="1" type="body"/>
          </p:nvPr>
        </p:nvSpPr>
        <p:spPr>
          <a:xfrm>
            <a:off x="311700" y="1017525"/>
            <a:ext cx="8398800" cy="155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F51B5"/>
                </a:solidFill>
                <a:latin typeface="Roboto Mono"/>
                <a:ea typeface="Roboto Mono"/>
                <a:cs typeface="Roboto Mono"/>
                <a:sym typeface="Roboto Mono"/>
              </a:rPr>
              <a:t>var</a:t>
            </a:r>
            <a:r>
              <a:rPr lang="en" sz="1800">
                <a:solidFill>
                  <a:srgbClr val="37474F"/>
                </a:solidFill>
                <a:latin typeface="Roboto Mono"/>
                <a:ea typeface="Roboto Mono"/>
                <a:cs typeface="Roboto Mono"/>
                <a:sym typeface="Roboto Mono"/>
              </a:rPr>
              <a:t> bicycles = </a:t>
            </a:r>
            <a:r>
              <a:rPr lang="en" sz="1800">
                <a:solidFill>
                  <a:srgbClr val="C53929"/>
                </a:solidFill>
                <a:latin typeface="Roboto Mono"/>
                <a:ea typeface="Roboto Mono"/>
                <a:cs typeface="Roboto Mono"/>
                <a:sym typeface="Roboto Mono"/>
              </a:rPr>
              <a:t>0</a:t>
            </a:r>
            <a:endParaRPr sz="18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800">
                <a:solidFill>
                  <a:srgbClr val="3F51B5"/>
                </a:solidFill>
                <a:latin typeface="Roboto Mono"/>
                <a:ea typeface="Roboto Mono"/>
                <a:cs typeface="Roboto Mono"/>
                <a:sym typeface="Roboto Mono"/>
              </a:rPr>
              <a:t>while</a:t>
            </a:r>
            <a:r>
              <a:rPr lang="en" sz="1800">
                <a:solidFill>
                  <a:srgbClr val="37474F"/>
                </a:solidFill>
                <a:latin typeface="Roboto Mono"/>
                <a:ea typeface="Roboto Mono"/>
                <a:cs typeface="Roboto Mono"/>
                <a:sym typeface="Roboto Mono"/>
              </a:rPr>
              <a:t> (bicycles &lt; </a:t>
            </a:r>
            <a:r>
              <a:rPr lang="en" sz="1800">
                <a:solidFill>
                  <a:srgbClr val="C53929"/>
                </a:solidFill>
                <a:latin typeface="Roboto Mono"/>
                <a:ea typeface="Roboto Mono"/>
                <a:cs typeface="Roboto Mono"/>
                <a:sym typeface="Roboto Mono"/>
              </a:rPr>
              <a:t>50</a:t>
            </a:r>
            <a:r>
              <a:rPr lang="en" sz="1800">
                <a:solidFill>
                  <a:srgbClr val="37474F"/>
                </a:solidFill>
                <a:latin typeface="Roboto Mono"/>
                <a:ea typeface="Roboto Mono"/>
                <a:cs typeface="Roboto Mono"/>
                <a:sym typeface="Roboto Mono"/>
              </a:rPr>
              <a:t>) {</a:t>
            </a:r>
            <a:endParaRPr sz="18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800">
                <a:solidFill>
                  <a:srgbClr val="37474F"/>
                </a:solidFill>
                <a:latin typeface="Roboto Mono"/>
                <a:ea typeface="Roboto Mono"/>
                <a:cs typeface="Roboto Mono"/>
                <a:sym typeface="Roboto Mono"/>
              </a:rPr>
              <a:t>    bicycles++</a:t>
            </a:r>
            <a:endParaRPr sz="18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println(</a:t>
            </a:r>
            <a:r>
              <a:rPr lang="en" sz="1800">
                <a:solidFill>
                  <a:srgbClr val="388E3C"/>
                </a:solidFill>
                <a:latin typeface="Roboto Mono"/>
                <a:ea typeface="Roboto Mono"/>
                <a:cs typeface="Roboto Mono"/>
                <a:sym typeface="Roboto Mono"/>
              </a:rPr>
              <a:t>"</a:t>
            </a:r>
            <a:r>
              <a:rPr lang="en" sz="1800">
                <a:solidFill>
                  <a:srgbClr val="C53929"/>
                </a:solidFill>
                <a:latin typeface="Roboto Mono"/>
                <a:ea typeface="Roboto Mono"/>
                <a:cs typeface="Roboto Mono"/>
                <a:sym typeface="Roboto Mono"/>
              </a:rPr>
              <a:t>$bicycles</a:t>
            </a:r>
            <a:r>
              <a:rPr lang="en" sz="1800">
                <a:solidFill>
                  <a:srgbClr val="388E3C"/>
                </a:solidFill>
                <a:latin typeface="Roboto Mono"/>
                <a:ea typeface="Roboto Mono"/>
                <a:cs typeface="Roboto Mono"/>
                <a:sym typeface="Roboto Mono"/>
              </a:rPr>
              <a:t> bicycles in the bicycle rack\n"</a:t>
            </a: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457200" rtl="0" algn="l">
              <a:lnSpc>
                <a:spcPct val="115000"/>
              </a:lnSpc>
              <a:spcBef>
                <a:spcPts val="0"/>
              </a:spcBef>
              <a:spcAft>
                <a:spcPts val="0"/>
              </a:spcAft>
              <a:buNone/>
            </a:pPr>
            <a:r>
              <a:t/>
            </a:r>
            <a:endParaRPr sz="1400">
              <a:solidFill>
                <a:schemeClr val="dk1"/>
              </a:solidFill>
            </a:endParaRPr>
          </a:p>
          <a:p>
            <a:pPr indent="0" lvl="0" marL="457200" rtl="0" algn="l">
              <a:lnSpc>
                <a:spcPct val="115000"/>
              </a:lnSpc>
              <a:spcBef>
                <a:spcPts val="600"/>
              </a:spcBef>
              <a:spcAft>
                <a:spcPts val="60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406" name="Google Shape;406;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48"/>
          <p:cNvSpPr txBox="1"/>
          <p:nvPr/>
        </p:nvSpPr>
        <p:spPr>
          <a:xfrm>
            <a:off x="259025" y="4191401"/>
            <a:ext cx="677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49 bicycles in the bicycle rack</a:t>
            </a:r>
            <a:endParaRPr sz="1800">
              <a:latin typeface="Consolas"/>
              <a:ea typeface="Consolas"/>
              <a:cs typeface="Consolas"/>
              <a:sym typeface="Consolas"/>
            </a:endParaRPr>
          </a:p>
        </p:txBody>
      </p:sp>
      <p:sp>
        <p:nvSpPr>
          <p:cNvPr id="408" name="Google Shape;408;p48"/>
          <p:cNvSpPr txBox="1"/>
          <p:nvPr/>
        </p:nvSpPr>
        <p:spPr>
          <a:xfrm>
            <a:off x="259025" y="3006050"/>
            <a:ext cx="8492400" cy="10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3F51B5"/>
                </a:solidFill>
                <a:latin typeface="Roboto Mono"/>
                <a:ea typeface="Roboto Mono"/>
                <a:cs typeface="Roboto Mono"/>
                <a:sym typeface="Roboto Mono"/>
              </a:rPr>
              <a:t>do</a:t>
            </a:r>
            <a:r>
              <a:rPr lang="en" sz="1800">
                <a:solidFill>
                  <a:srgbClr val="37474F"/>
                </a:solidFill>
                <a:latin typeface="Roboto Mono"/>
                <a:ea typeface="Roboto Mono"/>
                <a:cs typeface="Roboto Mono"/>
                <a:sym typeface="Roboto Mono"/>
              </a:rPr>
              <a:t> {</a:t>
            </a:r>
            <a:endParaRPr sz="1800">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    bicycles--</a:t>
            </a:r>
            <a:endParaRPr sz="1800">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 </a:t>
            </a:r>
            <a:r>
              <a:rPr b="1" lang="en" sz="1800">
                <a:solidFill>
                  <a:srgbClr val="3F51B5"/>
                </a:solidFill>
                <a:latin typeface="Roboto Mono"/>
                <a:ea typeface="Roboto Mono"/>
                <a:cs typeface="Roboto Mono"/>
                <a:sym typeface="Roboto Mono"/>
              </a:rPr>
              <a:t>while</a:t>
            </a:r>
            <a:r>
              <a:rPr lang="en" sz="1800">
                <a:solidFill>
                  <a:srgbClr val="37474F"/>
                </a:solidFill>
                <a:latin typeface="Roboto Mono"/>
                <a:ea typeface="Roboto Mono"/>
                <a:cs typeface="Roboto Mono"/>
                <a:sym typeface="Roboto Mono"/>
              </a:rPr>
              <a:t> (bicycles &gt; </a:t>
            </a:r>
            <a:r>
              <a:rPr lang="en" sz="1800">
                <a:solidFill>
                  <a:srgbClr val="C53929"/>
                </a:solidFill>
                <a:latin typeface="Roboto Mono"/>
                <a:ea typeface="Roboto Mono"/>
                <a:cs typeface="Roboto Mono"/>
                <a:sym typeface="Roboto Mono"/>
              </a:rPr>
              <a:t>50</a:t>
            </a: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println(</a:t>
            </a:r>
            <a:r>
              <a:rPr lang="en" sz="1800">
                <a:solidFill>
                  <a:srgbClr val="388E3C"/>
                </a:solidFill>
                <a:latin typeface="Roboto Mono"/>
                <a:ea typeface="Roboto Mono"/>
                <a:cs typeface="Roboto Mono"/>
                <a:sym typeface="Roboto Mono"/>
              </a:rPr>
              <a:t>"</a:t>
            </a:r>
            <a:r>
              <a:rPr lang="en" sz="1800">
                <a:solidFill>
                  <a:srgbClr val="C53929"/>
                </a:solidFill>
                <a:latin typeface="Roboto Mono"/>
                <a:ea typeface="Roboto Mono"/>
                <a:cs typeface="Roboto Mono"/>
                <a:sym typeface="Roboto Mono"/>
              </a:rPr>
              <a:t>$bicycles</a:t>
            </a:r>
            <a:r>
              <a:rPr lang="en" sz="1800">
                <a:solidFill>
                  <a:srgbClr val="388E3C"/>
                </a:solidFill>
                <a:latin typeface="Roboto Mono"/>
                <a:ea typeface="Roboto Mono"/>
                <a:cs typeface="Roboto Mono"/>
                <a:sym typeface="Roboto Mono"/>
              </a:rPr>
              <a:t> bicycles in the bicycle rack\n"</a:t>
            </a:r>
            <a:r>
              <a:rPr lang="en" sz="1800">
                <a:solidFill>
                  <a:srgbClr val="37474F"/>
                </a:solidFill>
                <a:latin typeface="Roboto Mono"/>
                <a:ea typeface="Roboto Mono"/>
                <a:cs typeface="Roboto Mono"/>
                <a:sym typeface="Roboto Mono"/>
              </a:rPr>
              <a:t>)</a:t>
            </a:r>
            <a:endParaRPr>
              <a:latin typeface="Roboto"/>
              <a:ea typeface="Roboto"/>
              <a:cs typeface="Roboto"/>
              <a:sym typeface="Roboto"/>
            </a:endParaRPr>
          </a:p>
        </p:txBody>
      </p:sp>
      <p:sp>
        <p:nvSpPr>
          <p:cNvPr id="409" name="Google Shape;409;p48"/>
          <p:cNvSpPr txBox="1"/>
          <p:nvPr/>
        </p:nvSpPr>
        <p:spPr>
          <a:xfrm>
            <a:off x="259025" y="2485100"/>
            <a:ext cx="67797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50 bicycles in the bicycle rack</a:t>
            </a:r>
            <a:endParaRPr sz="18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repeat loops</a:t>
            </a:r>
            <a:endParaRPr>
              <a:solidFill>
                <a:srgbClr val="FFFFFF"/>
              </a:solidFill>
            </a:endParaRPr>
          </a:p>
        </p:txBody>
      </p:sp>
      <p:sp>
        <p:nvSpPr>
          <p:cNvPr id="415" name="Google Shape;415;p49"/>
          <p:cNvSpPr txBox="1"/>
          <p:nvPr>
            <p:ph idx="1" type="body"/>
          </p:nvPr>
        </p:nvSpPr>
        <p:spPr>
          <a:xfrm>
            <a:off x="311700" y="1627125"/>
            <a:ext cx="8398800" cy="113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37474F"/>
                </a:solidFill>
                <a:latin typeface="Consolas"/>
                <a:ea typeface="Consolas"/>
                <a:cs typeface="Consolas"/>
                <a:sym typeface="Consolas"/>
              </a:rPr>
              <a:t>repeat(</a:t>
            </a:r>
            <a:r>
              <a:rPr b="1" lang="en" sz="1800">
                <a:solidFill>
                  <a:srgbClr val="C53929"/>
                </a:solidFill>
                <a:latin typeface="Consolas"/>
                <a:ea typeface="Consolas"/>
                <a:cs typeface="Consolas"/>
                <a:sym typeface="Consolas"/>
              </a:rPr>
              <a:t>2</a:t>
            </a:r>
            <a:r>
              <a:rPr b="1" lang="en" sz="1800">
                <a:solidFill>
                  <a:srgbClr val="37474F"/>
                </a:solidFill>
                <a:latin typeface="Consolas"/>
                <a:ea typeface="Consolas"/>
                <a:cs typeface="Consolas"/>
                <a:sym typeface="Consolas"/>
              </a:rPr>
              <a:t>)</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print(</a:t>
            </a:r>
            <a:r>
              <a:rPr lang="en" sz="1800">
                <a:solidFill>
                  <a:srgbClr val="388E3C"/>
                </a:solidFill>
                <a:latin typeface="Consolas"/>
                <a:ea typeface="Consolas"/>
                <a:cs typeface="Consolas"/>
                <a:sym typeface="Consolas"/>
              </a:rPr>
              <a:t>"Hello!"</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15000"/>
              </a:lnSpc>
              <a:spcBef>
                <a:spcPts val="600"/>
              </a:spcBef>
              <a:spcAft>
                <a:spcPts val="0"/>
              </a:spcAft>
              <a:buNone/>
            </a:pPr>
            <a:r>
              <a:t/>
            </a:r>
            <a:endParaRPr sz="1800">
              <a:solidFill>
                <a:schemeClr val="dk1"/>
              </a:solidFill>
              <a:latin typeface="Consolas"/>
              <a:ea typeface="Consolas"/>
              <a:cs typeface="Consolas"/>
              <a:sym typeface="Consolas"/>
            </a:endParaRPr>
          </a:p>
          <a:p>
            <a:pPr indent="0" lvl="0" marL="457200" rtl="0" algn="l">
              <a:lnSpc>
                <a:spcPct val="115000"/>
              </a:lnSpc>
              <a:spcBef>
                <a:spcPts val="600"/>
              </a:spcBef>
              <a:spcAft>
                <a:spcPts val="0"/>
              </a:spcAft>
              <a:buNone/>
            </a:pPr>
            <a:r>
              <a:t/>
            </a:r>
            <a:endParaRPr sz="1800">
              <a:solidFill>
                <a:schemeClr val="dk1"/>
              </a:solidFill>
              <a:latin typeface="Consolas"/>
              <a:ea typeface="Consolas"/>
              <a:cs typeface="Consolas"/>
              <a:sym typeface="Consolas"/>
            </a:endParaRPr>
          </a:p>
          <a:p>
            <a:pPr indent="0" lvl="0" marL="457200" rtl="0" algn="l">
              <a:lnSpc>
                <a:spcPct val="115000"/>
              </a:lnSpc>
              <a:spcBef>
                <a:spcPts val="600"/>
              </a:spcBef>
              <a:spcAft>
                <a:spcPts val="600"/>
              </a:spcAft>
              <a:buNone/>
            </a:pPr>
            <a:r>
              <a:t/>
            </a:r>
            <a:endParaRPr sz="1800">
              <a:solidFill>
                <a:schemeClr val="dk1"/>
              </a:solidFill>
              <a:highlight>
                <a:srgbClr val="FFFFFF"/>
              </a:highlight>
              <a:latin typeface="Consolas"/>
              <a:ea typeface="Consolas"/>
              <a:cs typeface="Consolas"/>
              <a:sym typeface="Consolas"/>
            </a:endParaRPr>
          </a:p>
        </p:txBody>
      </p:sp>
      <p:sp>
        <p:nvSpPr>
          <p:cNvPr id="416" name="Google Shape;416;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9"/>
          <p:cNvSpPr txBox="1"/>
          <p:nvPr/>
        </p:nvSpPr>
        <p:spPr>
          <a:xfrm>
            <a:off x="311700" y="2740050"/>
            <a:ext cx="67797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Hello!Hello!</a:t>
            </a:r>
            <a:endParaRPr sz="18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Lists and arrays</a:t>
            </a:r>
            <a:endParaRPr sz="4200"/>
          </a:p>
        </p:txBody>
      </p:sp>
      <p:sp>
        <p:nvSpPr>
          <p:cNvPr id="423" name="Google Shape;423;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Lists</a:t>
            </a:r>
            <a:endParaRPr/>
          </a:p>
        </p:txBody>
      </p:sp>
      <p:sp>
        <p:nvSpPr>
          <p:cNvPr id="429" name="Google Shape;429;p51"/>
          <p:cNvSpPr txBox="1"/>
          <p:nvPr>
            <p:ph idx="1" type="body"/>
          </p:nvPr>
        </p:nvSpPr>
        <p:spPr>
          <a:xfrm>
            <a:off x="311700" y="1283172"/>
            <a:ext cx="8520600" cy="6954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Clr>
                <a:schemeClr val="dk1"/>
              </a:buClr>
              <a:buSzPts val="2200"/>
              <a:buChar char="●"/>
            </a:pPr>
            <a:r>
              <a:rPr lang="en" sz="2200">
                <a:solidFill>
                  <a:schemeClr val="dk1"/>
                </a:solidFill>
              </a:rPr>
              <a:t>Lists are ordered collections of elements</a:t>
            </a:r>
            <a:endParaRPr sz="2200">
              <a:solidFill>
                <a:schemeClr val="dk1"/>
              </a:solidFill>
            </a:endParaRPr>
          </a:p>
          <a:p>
            <a:pPr indent="0" lvl="0" marL="0" rtl="0" algn="l">
              <a:spcBef>
                <a:spcPts val="1000"/>
              </a:spcBef>
              <a:spcAft>
                <a:spcPts val="0"/>
              </a:spcAft>
              <a:buNone/>
            </a:pPr>
            <a:r>
              <a:t/>
            </a:r>
            <a:endParaRPr sz="2200">
              <a:solidFill>
                <a:schemeClr val="dk1"/>
              </a:solidFill>
            </a:endParaRPr>
          </a:p>
          <a:p>
            <a:pPr indent="0" lvl="0" marL="0" rtl="0" algn="l">
              <a:spcBef>
                <a:spcPts val="1000"/>
              </a:spcBef>
              <a:spcAft>
                <a:spcPts val="0"/>
              </a:spcAft>
              <a:buNone/>
            </a:pPr>
            <a:r>
              <a:t/>
            </a:r>
            <a:endParaRPr sz="2200">
              <a:solidFill>
                <a:schemeClr val="dk1"/>
              </a:solidFill>
            </a:endParaRPr>
          </a:p>
        </p:txBody>
      </p:sp>
      <p:sp>
        <p:nvSpPr>
          <p:cNvPr id="430" name="Google Shape;430;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51"/>
          <p:cNvSpPr txBox="1"/>
          <p:nvPr/>
        </p:nvSpPr>
        <p:spPr>
          <a:xfrm>
            <a:off x="325725" y="2766224"/>
            <a:ext cx="7722600" cy="695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Elements can occur more than once in a list</a:t>
            </a:r>
            <a:endParaRPr>
              <a:latin typeface="Roboto"/>
              <a:ea typeface="Roboto"/>
              <a:cs typeface="Roboto"/>
              <a:sym typeface="Roboto"/>
            </a:endParaRPr>
          </a:p>
        </p:txBody>
      </p:sp>
      <p:sp>
        <p:nvSpPr>
          <p:cNvPr id="432" name="Google Shape;432;p51"/>
          <p:cNvSpPr txBox="1"/>
          <p:nvPr/>
        </p:nvSpPr>
        <p:spPr>
          <a:xfrm>
            <a:off x="318750" y="1821347"/>
            <a:ext cx="8345400" cy="695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Clr>
                <a:schemeClr val="dk1"/>
              </a:buClr>
              <a:buSzPts val="2200"/>
              <a:buFont typeface="Roboto"/>
              <a:buChar char="●"/>
            </a:pPr>
            <a:r>
              <a:rPr lang="en" sz="2200">
                <a:solidFill>
                  <a:schemeClr val="dk1"/>
                </a:solidFill>
                <a:latin typeface="Roboto"/>
                <a:ea typeface="Roboto"/>
                <a:cs typeface="Roboto"/>
                <a:sym typeface="Roboto"/>
              </a:rPr>
              <a:t>List elements can be accessed programmatically through their indices</a:t>
            </a:r>
            <a:endParaRPr>
              <a:latin typeface="Roboto"/>
              <a:ea typeface="Roboto"/>
              <a:cs typeface="Roboto"/>
              <a:sym typeface="Roboto"/>
            </a:endParaRPr>
          </a:p>
        </p:txBody>
      </p:sp>
      <p:sp>
        <p:nvSpPr>
          <p:cNvPr id="433" name="Google Shape;433;p51"/>
          <p:cNvSpPr txBox="1"/>
          <p:nvPr/>
        </p:nvSpPr>
        <p:spPr>
          <a:xfrm>
            <a:off x="431153" y="3736800"/>
            <a:ext cx="8345400" cy="6954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Roboto"/>
                <a:ea typeface="Roboto"/>
                <a:cs typeface="Roboto"/>
                <a:sym typeface="Roboto"/>
              </a:rPr>
              <a:t>An example of a list is a sentence: it's a group of words, their order is important, and they can repeat.</a:t>
            </a:r>
            <a:endParaRPr sz="1800">
              <a:solidFill>
                <a:srgbClr val="3C404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idx="1" type="body"/>
          </p:nvPr>
        </p:nvSpPr>
        <p:spPr>
          <a:xfrm>
            <a:off x="311700" y="1582174"/>
            <a:ext cx="8398800" cy="12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Declare a list using </a:t>
            </a:r>
            <a:r>
              <a:rPr lang="en" sz="1800">
                <a:solidFill>
                  <a:schemeClr val="dk1"/>
                </a:solidFill>
                <a:latin typeface="Consolas"/>
                <a:ea typeface="Consolas"/>
                <a:cs typeface="Consolas"/>
                <a:sym typeface="Consolas"/>
              </a:rPr>
              <a:t>listOf()</a:t>
            </a:r>
            <a:r>
              <a:rPr lang="en" sz="1800">
                <a:solidFill>
                  <a:schemeClr val="dk1"/>
                </a:solidFill>
              </a:rPr>
              <a:t> and print it out.</a:t>
            </a: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1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instruments = listOf(</a:t>
            </a:r>
            <a:r>
              <a:rPr lang="en" sz="1800">
                <a:solidFill>
                  <a:srgbClr val="388E3C"/>
                </a:solidFill>
                <a:latin typeface="Consolas"/>
                <a:ea typeface="Consolas"/>
                <a:cs typeface="Consolas"/>
                <a:sym typeface="Consolas"/>
              </a:rPr>
              <a:t>"trumpet"</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"piano"</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"violin"</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600"/>
              </a:spcBef>
              <a:spcAft>
                <a:spcPts val="600"/>
              </a:spcAft>
              <a:buNone/>
            </a:pPr>
            <a:r>
              <a:rPr lang="en" sz="1800">
                <a:solidFill>
                  <a:srgbClr val="37474F"/>
                </a:solidFill>
                <a:latin typeface="Consolas"/>
                <a:ea typeface="Consolas"/>
                <a:cs typeface="Consolas"/>
                <a:sym typeface="Consolas"/>
              </a:rPr>
              <a:t>  println(instruments)</a:t>
            </a:r>
            <a:endParaRPr sz="1800">
              <a:latin typeface="Consolas"/>
              <a:ea typeface="Consolas"/>
              <a:cs typeface="Consolas"/>
              <a:sym typeface="Consolas"/>
            </a:endParaRPr>
          </a:p>
        </p:txBody>
      </p:sp>
      <p:sp>
        <p:nvSpPr>
          <p:cNvPr id="439" name="Google Shape;439;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52"/>
          <p:cNvSpPr txBox="1"/>
          <p:nvPr>
            <p:ph type="title"/>
          </p:nvPr>
        </p:nvSpPr>
        <p:spPr>
          <a:xfrm>
            <a:off x="311700" y="260600"/>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Immutable list using listOf()</a:t>
            </a:r>
            <a:endParaRPr>
              <a:solidFill>
                <a:srgbClr val="FFFFFF"/>
              </a:solidFill>
            </a:endParaRPr>
          </a:p>
        </p:txBody>
      </p:sp>
      <p:sp>
        <p:nvSpPr>
          <p:cNvPr id="441" name="Google Shape;441;p52"/>
          <p:cNvSpPr txBox="1"/>
          <p:nvPr/>
        </p:nvSpPr>
        <p:spPr>
          <a:xfrm>
            <a:off x="311700" y="2951775"/>
            <a:ext cx="74214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urier New"/>
                <a:ea typeface="Courier New"/>
                <a:cs typeface="Courier New"/>
                <a:sym typeface="Courier New"/>
              </a:rPr>
              <a:t>  ⇒ [trumpet, piano, violin]</a:t>
            </a:r>
            <a:endParaRPr sz="1800">
              <a:solidFill>
                <a:srgbClr val="1155CC"/>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idx="1" type="body"/>
          </p:nvPr>
        </p:nvSpPr>
        <p:spPr>
          <a:xfrm>
            <a:off x="311700" y="1277375"/>
            <a:ext cx="8398800" cy="12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L</a:t>
            </a:r>
            <a:r>
              <a:rPr lang="en" sz="1800">
                <a:solidFill>
                  <a:schemeClr val="dk1"/>
                </a:solidFill>
              </a:rPr>
              <a:t>ists can be changed using </a:t>
            </a:r>
            <a:r>
              <a:rPr lang="en" sz="1800">
                <a:solidFill>
                  <a:schemeClr val="dk1"/>
                </a:solidFill>
                <a:latin typeface="Courier New"/>
                <a:ea typeface="Courier New"/>
                <a:cs typeface="Courier New"/>
                <a:sym typeface="Courier New"/>
              </a:rPr>
              <a:t>mutableListOf()</a:t>
            </a:r>
            <a:endParaRPr sz="1800">
              <a:solidFill>
                <a:schemeClr val="dk1"/>
              </a:solidFill>
            </a:endParaRPr>
          </a:p>
          <a:p>
            <a:pPr indent="0" lvl="0" marL="0" rtl="0" algn="l">
              <a:spcBef>
                <a:spcPts val="14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myList = mutableListOf(</a:t>
            </a:r>
            <a:r>
              <a:rPr lang="en" sz="1800">
                <a:solidFill>
                  <a:srgbClr val="388E3C"/>
                </a:solidFill>
                <a:latin typeface="Consolas"/>
                <a:ea typeface="Consolas"/>
                <a:cs typeface="Consolas"/>
                <a:sym typeface="Consolas"/>
              </a:rPr>
              <a:t>"trumpet"</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"piano"</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"violin"</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myList.remove(</a:t>
            </a:r>
            <a:r>
              <a:rPr lang="en" sz="1800">
                <a:solidFill>
                  <a:srgbClr val="388E3C"/>
                </a:solidFill>
                <a:latin typeface="Consolas"/>
                <a:ea typeface="Consolas"/>
                <a:cs typeface="Consolas"/>
                <a:sym typeface="Consolas"/>
              </a:rPr>
              <a:t>"violin"</a:t>
            </a: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600"/>
              </a:spcBef>
              <a:spcAft>
                <a:spcPts val="100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447" name="Google Shape;447;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53"/>
          <p:cNvSpPr txBox="1"/>
          <p:nvPr/>
        </p:nvSpPr>
        <p:spPr>
          <a:xfrm>
            <a:off x="311700" y="3669650"/>
            <a:ext cx="8398800" cy="6969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With a list defined with </a:t>
            </a:r>
            <a:r>
              <a:rPr lang="en" sz="1800">
                <a:solidFill>
                  <a:srgbClr val="3C4043"/>
                </a:solidFill>
                <a:latin typeface="Courier New"/>
                <a:ea typeface="Courier New"/>
                <a:cs typeface="Courier New"/>
                <a:sym typeface="Courier New"/>
              </a:rPr>
              <a:t>val</a:t>
            </a:r>
            <a:r>
              <a:rPr lang="en" sz="1800">
                <a:solidFill>
                  <a:srgbClr val="3C4043"/>
                </a:solidFill>
                <a:latin typeface="Roboto"/>
                <a:ea typeface="Roboto"/>
                <a:cs typeface="Roboto"/>
                <a:sym typeface="Roboto"/>
              </a:rPr>
              <a:t>, you can't change which list the variable refers to, but you can still change the contents of the list.</a:t>
            </a:r>
            <a:endParaRPr sz="1800">
              <a:solidFill>
                <a:srgbClr val="3C4043"/>
              </a:solidFill>
              <a:latin typeface="Roboto"/>
              <a:ea typeface="Roboto"/>
              <a:cs typeface="Roboto"/>
              <a:sym typeface="Roboto"/>
            </a:endParaRPr>
          </a:p>
        </p:txBody>
      </p:sp>
      <p:sp>
        <p:nvSpPr>
          <p:cNvPr id="449" name="Google Shape;449;p53"/>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Mutable list using mutableListOf()</a:t>
            </a:r>
            <a:endParaRPr>
              <a:solidFill>
                <a:srgbClr val="FFFFFF"/>
              </a:solidFill>
            </a:endParaRPr>
          </a:p>
        </p:txBody>
      </p:sp>
      <p:sp>
        <p:nvSpPr>
          <p:cNvPr id="450" name="Google Shape;450;p53"/>
          <p:cNvSpPr txBox="1"/>
          <p:nvPr/>
        </p:nvSpPr>
        <p:spPr>
          <a:xfrm>
            <a:off x="311700" y="2721150"/>
            <a:ext cx="69966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Consolas"/>
                <a:ea typeface="Consolas"/>
                <a:cs typeface="Consolas"/>
                <a:sym typeface="Consolas"/>
              </a:rPr>
              <a:t>  ⇒ kotlin.Boolean = true</a:t>
            </a:r>
            <a:endParaRPr sz="18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456" name="Google Shape;456;p54"/>
          <p:cNvSpPr txBox="1"/>
          <p:nvPr>
            <p:ph idx="1" type="body"/>
          </p:nvPr>
        </p:nvSpPr>
        <p:spPr>
          <a:xfrm>
            <a:off x="311700" y="1228675"/>
            <a:ext cx="8520600" cy="7203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en" sz="2200"/>
              <a:t>Arrays store multiple items</a:t>
            </a:r>
            <a:endParaRPr sz="2200"/>
          </a:p>
        </p:txBody>
      </p:sp>
      <p:sp>
        <p:nvSpPr>
          <p:cNvPr id="457" name="Google Shape;457;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4"/>
          <p:cNvSpPr txBox="1"/>
          <p:nvPr/>
        </p:nvSpPr>
        <p:spPr>
          <a:xfrm>
            <a:off x="311700" y="1949000"/>
            <a:ext cx="8237100" cy="572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Array elements can be accessed programmatically through their indices</a:t>
            </a:r>
            <a:endParaRPr sz="2200">
              <a:latin typeface="Roboto"/>
              <a:ea typeface="Roboto"/>
              <a:cs typeface="Roboto"/>
              <a:sym typeface="Roboto"/>
            </a:endParaRPr>
          </a:p>
        </p:txBody>
      </p:sp>
      <p:sp>
        <p:nvSpPr>
          <p:cNvPr id="459" name="Google Shape;459;p54"/>
          <p:cNvSpPr txBox="1"/>
          <p:nvPr/>
        </p:nvSpPr>
        <p:spPr>
          <a:xfrm>
            <a:off x="311700" y="2876550"/>
            <a:ext cx="7389300" cy="720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Array elements are mutable</a:t>
            </a:r>
            <a:endParaRPr sz="2200">
              <a:latin typeface="Roboto"/>
              <a:ea typeface="Roboto"/>
              <a:cs typeface="Roboto"/>
              <a:sym typeface="Roboto"/>
            </a:endParaRPr>
          </a:p>
        </p:txBody>
      </p:sp>
      <p:sp>
        <p:nvSpPr>
          <p:cNvPr id="460" name="Google Shape;460;p54"/>
          <p:cNvSpPr txBox="1"/>
          <p:nvPr/>
        </p:nvSpPr>
        <p:spPr>
          <a:xfrm>
            <a:off x="311700" y="3434375"/>
            <a:ext cx="4650900" cy="478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Array size is fixed</a:t>
            </a:r>
            <a:endParaRPr sz="22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idx="1" type="body"/>
          </p:nvPr>
        </p:nvSpPr>
        <p:spPr>
          <a:xfrm>
            <a:off x="311700" y="1353575"/>
            <a:ext cx="8398800" cy="15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An array of strings can be created using </a:t>
            </a:r>
            <a:r>
              <a:rPr lang="en" sz="1800">
                <a:solidFill>
                  <a:schemeClr val="dk1"/>
                </a:solidFill>
                <a:latin typeface="Courier New"/>
                <a:ea typeface="Courier New"/>
                <a:cs typeface="Courier New"/>
                <a:sym typeface="Courier New"/>
              </a:rPr>
              <a:t>arrayOf()</a:t>
            </a:r>
            <a:endParaRPr sz="1800">
              <a:solidFill>
                <a:schemeClr val="dk1"/>
              </a:solidFill>
              <a:latin typeface="Courier New"/>
              <a:ea typeface="Courier New"/>
              <a:cs typeface="Courier New"/>
              <a:sym typeface="Courier New"/>
            </a:endParaRPr>
          </a:p>
          <a:p>
            <a:pPr indent="0" lvl="0" marL="0" rtl="0" algn="l">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pets = arrayOf(</a:t>
            </a:r>
            <a:r>
              <a:rPr lang="en" sz="1800">
                <a:solidFill>
                  <a:srgbClr val="388E3C"/>
                </a:solidFill>
                <a:latin typeface="Consolas"/>
                <a:ea typeface="Consolas"/>
                <a:cs typeface="Consolas"/>
                <a:sym typeface="Consolas"/>
              </a:rPr>
              <a:t>"dog"</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"cat"</a:t>
            </a:r>
            <a:r>
              <a:rPr lang="en" sz="1800">
                <a:solidFill>
                  <a:srgbClr val="37474F"/>
                </a:solidFill>
                <a:latin typeface="Consolas"/>
                <a:ea typeface="Consolas"/>
                <a:cs typeface="Consolas"/>
                <a:sym typeface="Consolas"/>
              </a:rPr>
              <a:t>, </a:t>
            </a:r>
            <a:r>
              <a:rPr lang="en" sz="1800">
                <a:solidFill>
                  <a:srgbClr val="388E3C"/>
                </a:solidFill>
                <a:latin typeface="Consolas"/>
                <a:ea typeface="Consolas"/>
                <a:cs typeface="Consolas"/>
                <a:sym typeface="Consolas"/>
              </a:rPr>
              <a:t>"canary"</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println(java.util.Arrays.toString(pets))</a:t>
            </a:r>
            <a:endParaRPr sz="1800">
              <a:latin typeface="Consolas"/>
              <a:ea typeface="Consolas"/>
              <a:cs typeface="Consolas"/>
              <a:sym typeface="Consolas"/>
            </a:endParaRPr>
          </a:p>
          <a:p>
            <a:pPr indent="0" lvl="0" marL="0" rtl="0" algn="l">
              <a:spcBef>
                <a:spcPts val="600"/>
              </a:spcBef>
              <a:spcAft>
                <a:spcPts val="0"/>
              </a:spcAft>
              <a:buNone/>
            </a:pPr>
            <a:r>
              <a:t/>
            </a:r>
            <a:endParaRPr sz="1400">
              <a:solidFill>
                <a:srgbClr val="1155CC"/>
              </a:solidFill>
              <a:latin typeface="Courier New"/>
              <a:ea typeface="Courier New"/>
              <a:cs typeface="Courier New"/>
              <a:sym typeface="Courier New"/>
            </a:endParaRPr>
          </a:p>
          <a:p>
            <a:pPr indent="0" lvl="0" marL="457200" rtl="0" algn="l">
              <a:spcBef>
                <a:spcPts val="60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1000"/>
              </a:spcBef>
              <a:spcAft>
                <a:spcPts val="0"/>
              </a:spcAft>
              <a:buNone/>
            </a:pPr>
            <a:r>
              <a:t/>
            </a:r>
            <a:endParaRPr sz="1400">
              <a:solidFill>
                <a:schemeClr val="dk1"/>
              </a:solidFill>
            </a:endParaRPr>
          </a:p>
          <a:p>
            <a:pPr indent="0" lvl="0" marL="457200" rtl="0" algn="l">
              <a:lnSpc>
                <a:spcPct val="100000"/>
              </a:lnSpc>
              <a:spcBef>
                <a:spcPts val="300"/>
              </a:spcBef>
              <a:spcAft>
                <a:spcPts val="100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466" name="Google Shape;466;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55"/>
          <p:cNvSpPr txBox="1"/>
          <p:nvPr/>
        </p:nvSpPr>
        <p:spPr>
          <a:xfrm>
            <a:off x="380125" y="3664275"/>
            <a:ext cx="8169900" cy="7272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With an array defined with </a:t>
            </a:r>
            <a:r>
              <a:rPr lang="en" sz="1800">
                <a:solidFill>
                  <a:srgbClr val="3C4043"/>
                </a:solidFill>
                <a:latin typeface="Courier New"/>
                <a:ea typeface="Courier New"/>
                <a:cs typeface="Courier New"/>
                <a:sym typeface="Courier New"/>
              </a:rPr>
              <a:t>val</a:t>
            </a:r>
            <a:r>
              <a:rPr lang="en" sz="1800">
                <a:solidFill>
                  <a:srgbClr val="3C4043"/>
                </a:solidFill>
                <a:latin typeface="Roboto"/>
                <a:ea typeface="Roboto"/>
                <a:cs typeface="Roboto"/>
                <a:sym typeface="Roboto"/>
              </a:rPr>
              <a:t>, you can't change which array the variable refers to, but you can still change the contents of the array.</a:t>
            </a:r>
            <a:endParaRPr sz="1800">
              <a:solidFill>
                <a:srgbClr val="3C4043"/>
              </a:solidFill>
              <a:latin typeface="Roboto"/>
              <a:ea typeface="Roboto"/>
              <a:cs typeface="Roboto"/>
              <a:sym typeface="Roboto"/>
            </a:endParaRPr>
          </a:p>
        </p:txBody>
      </p:sp>
      <p:sp>
        <p:nvSpPr>
          <p:cNvPr id="468" name="Google Shape;468;p55"/>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Array using arrayOf()</a:t>
            </a:r>
            <a:endParaRPr>
              <a:solidFill>
                <a:srgbClr val="FFFFFF"/>
              </a:solidFill>
            </a:endParaRPr>
          </a:p>
        </p:txBody>
      </p:sp>
      <p:sp>
        <p:nvSpPr>
          <p:cNvPr id="469" name="Google Shape;469;p55"/>
          <p:cNvSpPr txBox="1"/>
          <p:nvPr/>
        </p:nvSpPr>
        <p:spPr>
          <a:xfrm>
            <a:off x="295675" y="2603550"/>
            <a:ext cx="8338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 [dog, cat, canary]</a:t>
            </a:r>
            <a:endParaRPr sz="18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idx="1" type="body"/>
          </p:nvPr>
        </p:nvSpPr>
        <p:spPr>
          <a:xfrm>
            <a:off x="311700" y="1429799"/>
            <a:ext cx="83988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An array can contain different types.</a:t>
            </a:r>
            <a:endParaRPr sz="1800">
              <a:solidFill>
                <a:schemeClr val="dk1"/>
              </a:solidFill>
            </a:endParaRPr>
          </a:p>
          <a:p>
            <a:pPr indent="0" lvl="0" marL="0" rtl="0" algn="l">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mix = arrayOf(</a:t>
            </a:r>
            <a:r>
              <a:rPr lang="en" sz="1800">
                <a:solidFill>
                  <a:srgbClr val="388E3C"/>
                </a:solidFill>
                <a:latin typeface="Consolas"/>
                <a:ea typeface="Consolas"/>
                <a:cs typeface="Consolas"/>
                <a:sym typeface="Consolas"/>
              </a:rPr>
              <a:t>"hats"</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2</a:t>
            </a: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600"/>
              </a:spcBef>
              <a:spcAft>
                <a:spcPts val="0"/>
              </a:spcAft>
              <a:buNone/>
            </a:pPr>
            <a:r>
              <a:t/>
            </a:r>
            <a:endParaRPr b="1" sz="1400">
              <a:solidFill>
                <a:schemeClr val="dk1"/>
              </a:solidFill>
              <a:latin typeface="Courier New"/>
              <a:ea typeface="Courier New"/>
              <a:cs typeface="Courier New"/>
              <a:sym typeface="Courier New"/>
            </a:endParaRPr>
          </a:p>
          <a:p>
            <a:pPr indent="0" lvl="0" marL="457200" rtl="0" algn="l">
              <a:spcBef>
                <a:spcPts val="1000"/>
              </a:spcBef>
              <a:spcAft>
                <a:spcPts val="0"/>
              </a:spcAft>
              <a:buNone/>
            </a:pPr>
            <a:r>
              <a:t/>
            </a:r>
            <a:endParaRPr sz="1400">
              <a:solidFill>
                <a:schemeClr val="dk1"/>
              </a:solidFill>
            </a:endParaRPr>
          </a:p>
          <a:p>
            <a:pPr indent="0" lvl="0" marL="457200" rtl="0" algn="l">
              <a:lnSpc>
                <a:spcPct val="100000"/>
              </a:lnSpc>
              <a:spcBef>
                <a:spcPts val="300"/>
              </a:spcBef>
              <a:spcAft>
                <a:spcPts val="100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475" name="Google Shape;475;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56"/>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Arrays with mixed or single types</a:t>
            </a:r>
            <a:endParaRPr sz="2400"/>
          </a:p>
        </p:txBody>
      </p:sp>
      <p:sp>
        <p:nvSpPr>
          <p:cNvPr id="477" name="Google Shape;477;p56"/>
          <p:cNvSpPr txBox="1"/>
          <p:nvPr/>
        </p:nvSpPr>
        <p:spPr>
          <a:xfrm>
            <a:off x="295350" y="2621150"/>
            <a:ext cx="8431500" cy="73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An array can also contain just one type (integers in this case).</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600"/>
              </a:spcAft>
              <a:buClr>
                <a:schemeClr val="dk1"/>
              </a:buClr>
              <a:buSzPts val="1100"/>
              <a:buFont typeface="Arial"/>
              <a:buNone/>
            </a:pPr>
            <a:r>
              <a:rPr lang="en" sz="1800">
                <a:solidFill>
                  <a:schemeClr val="dk1"/>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 = intArrayOf(</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2</a:t>
            </a:r>
            <a:r>
              <a:rPr lang="en" sz="1800">
                <a:solidFill>
                  <a:srgbClr val="37474F"/>
                </a:solidFill>
                <a:latin typeface="Consolas"/>
                <a:ea typeface="Consolas"/>
                <a:cs typeface="Consolas"/>
                <a:sym typeface="Consolas"/>
              </a:rPr>
              <a:t>, </a:t>
            </a:r>
            <a:r>
              <a:rPr lang="en" sz="1800">
                <a:solidFill>
                  <a:srgbClr val="C53929"/>
                </a:solidFill>
                <a:latin typeface="Consolas"/>
                <a:ea typeface="Consolas"/>
                <a:cs typeface="Consolas"/>
                <a:sym typeface="Consolas"/>
              </a:rPr>
              <a:t>3</a:t>
            </a:r>
            <a:r>
              <a:rPr lang="en"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idx="1" type="body"/>
          </p:nvPr>
        </p:nvSpPr>
        <p:spPr>
          <a:xfrm>
            <a:off x="311700" y="1277369"/>
            <a:ext cx="83988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Use</a:t>
            </a:r>
            <a:r>
              <a:rPr lang="en" sz="1800">
                <a:solidFill>
                  <a:schemeClr val="dk1"/>
                </a:solidFill>
              </a:rPr>
              <a:t> the </a:t>
            </a:r>
            <a:r>
              <a:rPr lang="en" sz="1800">
                <a:solidFill>
                  <a:schemeClr val="dk1"/>
                </a:solidFill>
                <a:latin typeface="Courier New"/>
                <a:ea typeface="Courier New"/>
                <a:cs typeface="Courier New"/>
                <a:sym typeface="Courier New"/>
              </a:rPr>
              <a:t>+</a:t>
            </a:r>
            <a:r>
              <a:rPr lang="en" sz="1800">
                <a:solidFill>
                  <a:schemeClr val="dk1"/>
                </a:solidFill>
              </a:rPr>
              <a:t> operator.</a:t>
            </a:r>
            <a:endParaRPr sz="1800">
              <a:solidFill>
                <a:schemeClr val="dk1"/>
              </a:solidFill>
            </a:endParaRPr>
          </a:p>
          <a:p>
            <a:pPr indent="0" lvl="0" marL="0" rtl="0" algn="l">
              <a:spcBef>
                <a:spcPts val="1000"/>
              </a:spcBef>
              <a:spcAft>
                <a:spcPts val="0"/>
              </a:spcAft>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 = intArrayOf(</a:t>
            </a:r>
            <a:r>
              <a:rPr lang="en" sz="1800">
                <a:solidFill>
                  <a:srgbClr val="C53929"/>
                </a:solidFill>
                <a:latin typeface="Consolas"/>
                <a:ea typeface="Consolas"/>
                <a:cs typeface="Consolas"/>
                <a:sym typeface="Consolas"/>
              </a:rPr>
              <a:t>1</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2</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3</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numbers2 = intArrayOf(</a:t>
            </a:r>
            <a:r>
              <a:rPr lang="en" sz="1800">
                <a:solidFill>
                  <a:srgbClr val="C53929"/>
                </a:solidFill>
                <a:latin typeface="Consolas"/>
                <a:ea typeface="Consolas"/>
                <a:cs typeface="Consolas"/>
                <a:sym typeface="Consolas"/>
              </a:rPr>
              <a:t>4</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5</a:t>
            </a:r>
            <a:r>
              <a:rPr lang="en" sz="1800">
                <a:solidFill>
                  <a:srgbClr val="37474F"/>
                </a:solidFill>
                <a:latin typeface="Consolas"/>
                <a:ea typeface="Consolas"/>
                <a:cs typeface="Consolas"/>
                <a:sym typeface="Consolas"/>
              </a:rPr>
              <a:t>,</a:t>
            </a:r>
            <a:r>
              <a:rPr lang="en" sz="1800">
                <a:solidFill>
                  <a:srgbClr val="C53929"/>
                </a:solidFill>
                <a:latin typeface="Consolas"/>
                <a:ea typeface="Consolas"/>
                <a:cs typeface="Consolas"/>
                <a:sym typeface="Consolas"/>
              </a:rPr>
              <a:t>6</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combined = numbers2 + numbers</a:t>
            </a:r>
            <a:endParaRPr sz="1800">
              <a:solidFill>
                <a:srgbClr val="37474F"/>
              </a:solidFill>
              <a:latin typeface="Consolas"/>
              <a:ea typeface="Consolas"/>
              <a:cs typeface="Consolas"/>
              <a:sym typeface="Consolas"/>
            </a:endParaRPr>
          </a:p>
          <a:p>
            <a:pPr indent="0" lvl="0" marL="0" rtl="0" algn="l">
              <a:spcBef>
                <a:spcPts val="600"/>
              </a:spcBef>
              <a:spcAft>
                <a:spcPts val="0"/>
              </a:spcAft>
              <a:buNone/>
            </a:pPr>
            <a:r>
              <a:rPr lang="en" sz="1800">
                <a:solidFill>
                  <a:srgbClr val="37474F"/>
                </a:solidFill>
                <a:latin typeface="Consolas"/>
                <a:ea typeface="Consolas"/>
                <a:cs typeface="Consolas"/>
                <a:sym typeface="Consolas"/>
              </a:rPr>
              <a:t>  println(Arrays.toString(combined))</a:t>
            </a:r>
            <a:endParaRPr sz="1800">
              <a:latin typeface="Consolas"/>
              <a:ea typeface="Consolas"/>
              <a:cs typeface="Consolas"/>
              <a:sym typeface="Consolas"/>
            </a:endParaRPr>
          </a:p>
          <a:p>
            <a:pPr indent="0" lvl="0" marL="0" rtl="0" algn="l">
              <a:spcBef>
                <a:spcPts val="600"/>
              </a:spcBef>
              <a:spcAft>
                <a:spcPts val="0"/>
              </a:spcAft>
              <a:buNone/>
            </a:pPr>
            <a:r>
              <a:t/>
            </a:r>
            <a:endParaRPr sz="1200">
              <a:solidFill>
                <a:schemeClr val="dk1"/>
              </a:solidFill>
              <a:latin typeface="Courier New"/>
              <a:ea typeface="Courier New"/>
              <a:cs typeface="Courier New"/>
              <a:sym typeface="Courier New"/>
            </a:endParaRPr>
          </a:p>
          <a:p>
            <a:pPr indent="0" lvl="0" marL="457200" rtl="0" algn="l">
              <a:spcBef>
                <a:spcPts val="1000"/>
              </a:spcBef>
              <a:spcAft>
                <a:spcPts val="0"/>
              </a:spcAft>
              <a:buNone/>
            </a:pPr>
            <a:r>
              <a:t/>
            </a:r>
            <a:endParaRPr sz="1400">
              <a:solidFill>
                <a:schemeClr val="dk1"/>
              </a:solidFill>
            </a:endParaRPr>
          </a:p>
          <a:p>
            <a:pPr indent="0" lvl="0" marL="457200" rtl="0" algn="l">
              <a:lnSpc>
                <a:spcPct val="100000"/>
              </a:lnSpc>
              <a:spcBef>
                <a:spcPts val="300"/>
              </a:spcBef>
              <a:spcAft>
                <a:spcPts val="100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483" name="Google Shape;483;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57"/>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Combining arrays</a:t>
            </a:r>
            <a:endParaRPr>
              <a:solidFill>
                <a:srgbClr val="FFFFFF"/>
              </a:solidFill>
            </a:endParaRPr>
          </a:p>
        </p:txBody>
      </p:sp>
      <p:sp>
        <p:nvSpPr>
          <p:cNvPr id="485" name="Google Shape;485;p57"/>
          <p:cNvSpPr txBox="1"/>
          <p:nvPr/>
        </p:nvSpPr>
        <p:spPr>
          <a:xfrm>
            <a:off x="311700" y="3493075"/>
            <a:ext cx="4050600" cy="3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=&gt; [4, 5, 6, 1, 2, 3]</a:t>
            </a:r>
            <a:endParaRPr sz="18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project</a:t>
            </a:r>
            <a:endParaRPr/>
          </a:p>
        </p:txBody>
      </p:sp>
      <p:sp>
        <p:nvSpPr>
          <p:cNvPr id="88" name="Google Shape;88;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3"/>
          <p:cNvPicPr preferRelativeResize="0"/>
          <p:nvPr/>
        </p:nvPicPr>
        <p:blipFill rotWithShape="1">
          <a:blip r:embed="rId3">
            <a:alphaModFix/>
          </a:blip>
          <a:srcRect b="0" l="238" r="545" t="0"/>
          <a:stretch/>
        </p:blipFill>
        <p:spPr>
          <a:xfrm>
            <a:off x="1756501" y="1118075"/>
            <a:ext cx="5630999" cy="3267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Null safety</a:t>
            </a:r>
            <a:endParaRPr sz="4200"/>
          </a:p>
        </p:txBody>
      </p:sp>
      <p:sp>
        <p:nvSpPr>
          <p:cNvPr id="491" name="Google Shape;491;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59"/>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Null safety</a:t>
            </a:r>
            <a:endParaRPr>
              <a:solidFill>
                <a:srgbClr val="FFFFFF"/>
              </a:solidFill>
            </a:endParaRPr>
          </a:p>
        </p:txBody>
      </p:sp>
      <p:sp>
        <p:nvSpPr>
          <p:cNvPr id="498" name="Google Shape;498;p59"/>
          <p:cNvSpPr txBox="1"/>
          <p:nvPr/>
        </p:nvSpPr>
        <p:spPr>
          <a:xfrm>
            <a:off x="336450" y="1412911"/>
            <a:ext cx="7273200" cy="492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In Kotlin, variables cannot be null by default</a:t>
            </a:r>
            <a:endParaRPr sz="2200">
              <a:latin typeface="Roboto"/>
              <a:ea typeface="Roboto"/>
              <a:cs typeface="Roboto"/>
              <a:sym typeface="Roboto"/>
            </a:endParaRPr>
          </a:p>
        </p:txBody>
      </p:sp>
      <p:sp>
        <p:nvSpPr>
          <p:cNvPr id="499" name="Google Shape;499;p59"/>
          <p:cNvSpPr txBox="1"/>
          <p:nvPr/>
        </p:nvSpPr>
        <p:spPr>
          <a:xfrm>
            <a:off x="361148" y="2796264"/>
            <a:ext cx="7476300" cy="825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Allow</a:t>
            </a:r>
            <a:r>
              <a:rPr lang="en" sz="2200">
                <a:latin typeface="Roboto"/>
                <a:ea typeface="Roboto"/>
                <a:cs typeface="Roboto"/>
                <a:sym typeface="Roboto"/>
              </a:rPr>
              <a:t> null-pointer exceptions</a:t>
            </a:r>
            <a:r>
              <a:rPr lang="en" sz="2200">
                <a:latin typeface="Roboto"/>
                <a:ea typeface="Roboto"/>
                <a:cs typeface="Roboto"/>
                <a:sym typeface="Roboto"/>
              </a:rPr>
              <a:t> using the </a:t>
            </a:r>
            <a:r>
              <a:rPr lang="en" sz="2200">
                <a:latin typeface="Courier New"/>
                <a:ea typeface="Courier New"/>
                <a:cs typeface="Courier New"/>
                <a:sym typeface="Courier New"/>
              </a:rPr>
              <a:t>!!</a:t>
            </a:r>
            <a:r>
              <a:rPr lang="en" sz="2200">
                <a:latin typeface="Roboto"/>
                <a:ea typeface="Roboto"/>
                <a:cs typeface="Roboto"/>
                <a:sym typeface="Roboto"/>
              </a:rPr>
              <a:t> operator</a:t>
            </a:r>
            <a:endParaRPr sz="2200">
              <a:latin typeface="Roboto"/>
              <a:ea typeface="Roboto"/>
              <a:cs typeface="Roboto"/>
              <a:sym typeface="Roboto"/>
            </a:endParaRPr>
          </a:p>
        </p:txBody>
      </p:sp>
      <p:sp>
        <p:nvSpPr>
          <p:cNvPr id="500" name="Google Shape;500;p59"/>
          <p:cNvSpPr txBox="1"/>
          <p:nvPr/>
        </p:nvSpPr>
        <p:spPr>
          <a:xfrm>
            <a:off x="361156" y="3317375"/>
            <a:ext cx="7360200" cy="768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You can test for null using the elvis (</a:t>
            </a:r>
            <a:r>
              <a:rPr lang="en" sz="2200">
                <a:latin typeface="Courier New"/>
                <a:ea typeface="Courier New"/>
                <a:cs typeface="Courier New"/>
                <a:sym typeface="Courier New"/>
              </a:rPr>
              <a:t>?:</a:t>
            </a:r>
            <a:r>
              <a:rPr lang="en" sz="2200">
                <a:latin typeface="Roboto"/>
                <a:ea typeface="Roboto"/>
                <a:cs typeface="Roboto"/>
                <a:sym typeface="Roboto"/>
              </a:rPr>
              <a:t>) operator</a:t>
            </a:r>
            <a:endParaRPr sz="2200">
              <a:latin typeface="Roboto"/>
              <a:ea typeface="Roboto"/>
              <a:cs typeface="Roboto"/>
              <a:sym typeface="Roboto"/>
            </a:endParaRPr>
          </a:p>
        </p:txBody>
      </p:sp>
      <p:sp>
        <p:nvSpPr>
          <p:cNvPr id="501" name="Google Shape;501;p59"/>
          <p:cNvSpPr txBox="1"/>
          <p:nvPr/>
        </p:nvSpPr>
        <p:spPr>
          <a:xfrm>
            <a:off x="333839" y="1937586"/>
            <a:ext cx="8200500" cy="768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You can </a:t>
            </a:r>
            <a:r>
              <a:rPr lang="en" sz="2200">
                <a:solidFill>
                  <a:schemeClr val="dk1"/>
                </a:solidFill>
                <a:latin typeface="Roboto"/>
                <a:ea typeface="Roboto"/>
                <a:cs typeface="Roboto"/>
                <a:sym typeface="Roboto"/>
              </a:rPr>
              <a:t>explicitly assign a variable to null</a:t>
            </a:r>
            <a:r>
              <a:rPr lang="en" sz="2200">
                <a:latin typeface="Roboto"/>
                <a:ea typeface="Roboto"/>
                <a:cs typeface="Roboto"/>
                <a:sym typeface="Roboto"/>
              </a:rPr>
              <a:t> using the safe call operator</a:t>
            </a:r>
            <a:endParaRPr sz="22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60"/>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Variables</a:t>
            </a:r>
            <a:r>
              <a:rPr lang="en"/>
              <a:t> cannot be null</a:t>
            </a:r>
            <a:endParaRPr>
              <a:solidFill>
                <a:srgbClr val="FFFFFF"/>
              </a:solidFill>
            </a:endParaRPr>
          </a:p>
        </p:txBody>
      </p:sp>
      <p:sp>
        <p:nvSpPr>
          <p:cNvPr id="508" name="Google Shape;508;p60"/>
          <p:cNvSpPr txBox="1"/>
          <p:nvPr/>
        </p:nvSpPr>
        <p:spPr>
          <a:xfrm>
            <a:off x="311700" y="1990425"/>
            <a:ext cx="6949200" cy="855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Declare an </a:t>
            </a:r>
            <a:r>
              <a:rPr lang="en" sz="1800">
                <a:solidFill>
                  <a:schemeClr val="dk1"/>
                </a:solidFill>
                <a:highlight>
                  <a:schemeClr val="lt1"/>
                </a:highlight>
                <a:latin typeface="Courier New"/>
                <a:ea typeface="Courier New"/>
                <a:cs typeface="Courier New"/>
                <a:sym typeface="Courier New"/>
              </a:rPr>
              <a:t>Int</a:t>
            </a:r>
            <a:r>
              <a:rPr lang="en" sz="1800">
                <a:solidFill>
                  <a:schemeClr val="dk1"/>
                </a:solidFill>
                <a:highlight>
                  <a:schemeClr val="lt1"/>
                </a:highlight>
                <a:latin typeface="Roboto"/>
                <a:ea typeface="Roboto"/>
                <a:cs typeface="Roboto"/>
                <a:sym typeface="Roboto"/>
              </a:rPr>
              <a:t> and assign </a:t>
            </a:r>
            <a:r>
              <a:rPr lang="en" sz="1800">
                <a:solidFill>
                  <a:schemeClr val="dk1"/>
                </a:solidFill>
                <a:highlight>
                  <a:schemeClr val="lt1"/>
                </a:highlight>
                <a:latin typeface="Courier New"/>
                <a:ea typeface="Courier New"/>
                <a:cs typeface="Courier New"/>
                <a:sym typeface="Courier New"/>
              </a:rPr>
              <a:t>null</a:t>
            </a:r>
            <a:r>
              <a:rPr lang="en" sz="1800">
                <a:solidFill>
                  <a:schemeClr val="dk1"/>
                </a:solidFill>
                <a:highlight>
                  <a:schemeClr val="lt1"/>
                </a:highlight>
                <a:latin typeface="Roboto"/>
                <a:ea typeface="Roboto"/>
                <a:cs typeface="Roboto"/>
                <a:sym typeface="Roboto"/>
              </a:rPr>
              <a:t> to it.</a:t>
            </a:r>
            <a:r>
              <a:rPr lang="en">
                <a:solidFill>
                  <a:schemeClr val="dk1"/>
                </a:solidFill>
                <a:highlight>
                  <a:schemeClr val="lt1"/>
                </a:highlight>
                <a:latin typeface="Roboto"/>
                <a:ea typeface="Roboto"/>
                <a:cs typeface="Roboto"/>
                <a:sym typeface="Roboto"/>
              </a:rPr>
              <a:t> </a:t>
            </a:r>
            <a:endParaRPr>
              <a:solidFill>
                <a:schemeClr val="dk1"/>
              </a:solidFill>
              <a:highlight>
                <a:schemeClr val="lt1"/>
              </a:highlight>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800">
                <a:solidFill>
                  <a:schemeClr val="dk1"/>
                </a:solidFill>
                <a:highlight>
                  <a:schemeClr val="lt1"/>
                </a:highlight>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numberOfBooks: Int = </a:t>
            </a:r>
            <a:r>
              <a:rPr lang="en" sz="1800">
                <a:solidFill>
                  <a:srgbClr val="3F51B5"/>
                </a:solidFill>
                <a:latin typeface="Consolas"/>
                <a:ea typeface="Consolas"/>
                <a:cs typeface="Consolas"/>
                <a:sym typeface="Consolas"/>
              </a:rPr>
              <a:t>null</a:t>
            </a:r>
            <a:endParaRPr sz="1800">
              <a:solidFill>
                <a:schemeClr val="dk1"/>
              </a:solidFill>
              <a:highlight>
                <a:schemeClr val="lt1"/>
              </a:highlight>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t/>
            </a:r>
            <a:endParaRPr>
              <a:solidFill>
                <a:srgbClr val="1155CC"/>
              </a:solidFill>
              <a:latin typeface="Courier New"/>
              <a:ea typeface="Courier New"/>
              <a:cs typeface="Courier New"/>
              <a:sym typeface="Courier New"/>
            </a:endParaRPr>
          </a:p>
          <a:p>
            <a:pPr indent="0" lvl="0" marL="0" rtl="0" algn="l">
              <a:spcBef>
                <a:spcPts val="600"/>
              </a:spcBef>
              <a:spcAft>
                <a:spcPts val="0"/>
              </a:spcAft>
              <a:buNone/>
            </a:pPr>
            <a:r>
              <a:t/>
            </a:r>
            <a:endParaRPr>
              <a:latin typeface="Roboto"/>
              <a:ea typeface="Roboto"/>
              <a:cs typeface="Roboto"/>
              <a:sym typeface="Roboto"/>
            </a:endParaRPr>
          </a:p>
        </p:txBody>
      </p:sp>
      <p:sp>
        <p:nvSpPr>
          <p:cNvPr id="509" name="Google Shape;509;p60"/>
          <p:cNvSpPr txBox="1"/>
          <p:nvPr/>
        </p:nvSpPr>
        <p:spPr>
          <a:xfrm>
            <a:off x="311700" y="2913075"/>
            <a:ext cx="74994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Clr>
                <a:schemeClr val="dk1"/>
              </a:buClr>
              <a:buSzPts val="1100"/>
              <a:buFont typeface="Arial"/>
              <a:buNone/>
            </a:pPr>
            <a:r>
              <a:rPr lang="en" sz="1800">
                <a:solidFill>
                  <a:srgbClr val="1155CC"/>
                </a:solidFill>
                <a:latin typeface="Consolas"/>
                <a:ea typeface="Consolas"/>
                <a:cs typeface="Consolas"/>
                <a:sym typeface="Consolas"/>
              </a:rPr>
              <a:t>  ⇒ error: null can not be a value of a non-null type Int</a:t>
            </a:r>
            <a:endParaRPr sz="1800">
              <a:latin typeface="Consolas"/>
              <a:ea typeface="Consolas"/>
              <a:cs typeface="Consolas"/>
              <a:sym typeface="Consolas"/>
            </a:endParaRPr>
          </a:p>
        </p:txBody>
      </p:sp>
      <p:sp>
        <p:nvSpPr>
          <p:cNvPr id="510" name="Google Shape;510;p60"/>
          <p:cNvSpPr txBox="1"/>
          <p:nvPr/>
        </p:nvSpPr>
        <p:spPr>
          <a:xfrm>
            <a:off x="290000" y="1373175"/>
            <a:ext cx="5769300" cy="475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In Kotlin, </a:t>
            </a:r>
            <a:r>
              <a:rPr lang="en" sz="1800">
                <a:solidFill>
                  <a:schemeClr val="dk1"/>
                </a:solidFill>
                <a:highlight>
                  <a:schemeClr val="lt1"/>
                </a:highlight>
                <a:latin typeface="Courier New"/>
                <a:ea typeface="Courier New"/>
                <a:cs typeface="Courier New"/>
                <a:sym typeface="Courier New"/>
              </a:rPr>
              <a:t>null</a:t>
            </a:r>
            <a:r>
              <a:rPr lang="en" sz="1800">
                <a:solidFill>
                  <a:schemeClr val="dk1"/>
                </a:solidFill>
                <a:highlight>
                  <a:schemeClr val="lt1"/>
                </a:highlight>
                <a:latin typeface="Roboto"/>
                <a:ea typeface="Roboto"/>
                <a:cs typeface="Roboto"/>
                <a:sym typeface="Roboto"/>
              </a:rPr>
              <a:t> variables are not allowed by default.</a:t>
            </a:r>
            <a:endParaRPr>
              <a:solidFill>
                <a:schemeClr val="dk1"/>
              </a:solidFill>
              <a:highlight>
                <a:schemeClr val="lt1"/>
              </a:highlight>
              <a:latin typeface="Courier New"/>
              <a:ea typeface="Courier New"/>
              <a:cs typeface="Courier New"/>
              <a:sym typeface="Courier New"/>
            </a:endParaRPr>
          </a:p>
          <a:p>
            <a:pPr indent="0" lvl="0" marL="0" rtl="0" algn="l">
              <a:spcBef>
                <a:spcPts val="1000"/>
              </a:spcBef>
              <a:spcAft>
                <a:spcPts val="0"/>
              </a:spcAft>
              <a:buNone/>
            </a:pPr>
            <a:r>
              <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1"/>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Safe call operator</a:t>
            </a:r>
            <a:endParaRPr>
              <a:solidFill>
                <a:srgbClr val="FFFFFF"/>
              </a:solidFill>
            </a:endParaRPr>
          </a:p>
        </p:txBody>
      </p:sp>
      <p:sp>
        <p:nvSpPr>
          <p:cNvPr id="516" name="Google Shape;516;p61"/>
          <p:cNvSpPr txBox="1"/>
          <p:nvPr>
            <p:ph idx="1" type="body"/>
          </p:nvPr>
        </p:nvSpPr>
        <p:spPr>
          <a:xfrm>
            <a:off x="285300" y="2089750"/>
            <a:ext cx="8398800" cy="1255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800">
                <a:solidFill>
                  <a:schemeClr val="dk1"/>
                </a:solidFill>
                <a:highlight>
                  <a:srgbClr val="FFFFFF"/>
                </a:highlight>
              </a:rPr>
              <a:t>Declare an </a:t>
            </a:r>
            <a:r>
              <a:rPr lang="en" sz="1800">
                <a:solidFill>
                  <a:schemeClr val="dk1"/>
                </a:solidFill>
                <a:highlight>
                  <a:srgbClr val="FFFFFF"/>
                </a:highlight>
                <a:latin typeface="Courier New"/>
                <a:ea typeface="Courier New"/>
                <a:cs typeface="Courier New"/>
                <a:sym typeface="Courier New"/>
              </a:rPr>
              <a:t>Int?</a:t>
            </a:r>
            <a:r>
              <a:rPr lang="en" sz="1800">
                <a:solidFill>
                  <a:schemeClr val="dk1"/>
                </a:solidFill>
                <a:highlight>
                  <a:srgbClr val="FFFFFF"/>
                </a:highlight>
              </a:rPr>
              <a:t> as nullable </a:t>
            </a:r>
            <a:endParaRPr sz="1800">
              <a:solidFill>
                <a:schemeClr val="dk1"/>
              </a:solidFill>
              <a:highlight>
                <a:srgbClr val="FFFFFF"/>
              </a:highlight>
            </a:endParaRPr>
          </a:p>
          <a:p>
            <a:pPr indent="0" lvl="0" marL="0" rtl="0" algn="l">
              <a:lnSpc>
                <a:spcPct val="100000"/>
              </a:lnSpc>
              <a:spcBef>
                <a:spcPts val="1000"/>
              </a:spcBef>
              <a:spcAft>
                <a:spcPts val="0"/>
              </a:spcAft>
              <a:buNone/>
            </a:pPr>
            <a:r>
              <a:rPr lang="en" sz="1800">
                <a:highlight>
                  <a:srgbClr val="FFFFFF"/>
                </a:highlight>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numberOfBooks: Int? = </a:t>
            </a:r>
            <a:r>
              <a:rPr lang="en" sz="1800">
                <a:solidFill>
                  <a:srgbClr val="3F51B5"/>
                </a:solidFill>
                <a:latin typeface="Consolas"/>
                <a:ea typeface="Consolas"/>
                <a:cs typeface="Consolas"/>
                <a:sym typeface="Consolas"/>
              </a:rPr>
              <a:t>null</a:t>
            </a:r>
            <a:endParaRPr sz="1800">
              <a:highlight>
                <a:srgbClr val="FFFFFF"/>
              </a:highlight>
              <a:latin typeface="Consolas"/>
              <a:ea typeface="Consolas"/>
              <a:cs typeface="Consolas"/>
              <a:sym typeface="Consolas"/>
            </a:endParaRPr>
          </a:p>
          <a:p>
            <a:pPr indent="0" lvl="0" marL="457200" rtl="0" algn="l">
              <a:lnSpc>
                <a:spcPct val="100000"/>
              </a:lnSpc>
              <a:spcBef>
                <a:spcPts val="600"/>
              </a:spcBef>
              <a:spcAft>
                <a:spcPts val="0"/>
              </a:spcAft>
              <a:buNone/>
            </a:pPr>
            <a:r>
              <a:t/>
            </a:r>
            <a:endParaRPr sz="1200">
              <a:highlight>
                <a:srgbClr val="FFFFFF"/>
              </a:highlight>
              <a:latin typeface="Courier New"/>
              <a:ea typeface="Courier New"/>
              <a:cs typeface="Courier New"/>
              <a:sym typeface="Courier New"/>
            </a:endParaRPr>
          </a:p>
          <a:p>
            <a:pPr indent="0" lvl="0" marL="457200" rtl="0" algn="l">
              <a:lnSpc>
                <a:spcPct val="100000"/>
              </a:lnSpc>
              <a:spcBef>
                <a:spcPts val="600"/>
              </a:spcBef>
              <a:spcAft>
                <a:spcPts val="1000"/>
              </a:spcAft>
              <a:buNone/>
            </a:pPr>
            <a:r>
              <a:t/>
            </a:r>
            <a:endParaRPr sz="1400">
              <a:solidFill>
                <a:schemeClr val="dk1"/>
              </a:solidFill>
              <a:highlight>
                <a:srgbClr val="FFFFFF"/>
              </a:highlight>
            </a:endParaRPr>
          </a:p>
        </p:txBody>
      </p:sp>
      <p:sp>
        <p:nvSpPr>
          <p:cNvPr id="517" name="Google Shape;517;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1"/>
          <p:cNvSpPr txBox="1"/>
          <p:nvPr/>
        </p:nvSpPr>
        <p:spPr>
          <a:xfrm>
            <a:off x="285300" y="1546750"/>
            <a:ext cx="8346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T</a:t>
            </a:r>
            <a:r>
              <a:rPr lang="en" sz="1800">
                <a:latin typeface="Roboto"/>
                <a:ea typeface="Roboto"/>
                <a:cs typeface="Roboto"/>
                <a:sym typeface="Roboto"/>
              </a:rPr>
              <a:t>he safe call operator (</a:t>
            </a:r>
            <a:r>
              <a:rPr lang="en" sz="1800">
                <a:latin typeface="Courier New"/>
                <a:ea typeface="Courier New"/>
                <a:cs typeface="Courier New"/>
                <a:sym typeface="Courier New"/>
              </a:rPr>
              <a:t>?</a:t>
            </a:r>
            <a:r>
              <a:rPr lang="en" sz="1800">
                <a:latin typeface="Roboto"/>
                <a:ea typeface="Roboto"/>
                <a:cs typeface="Roboto"/>
                <a:sym typeface="Roboto"/>
              </a:rPr>
              <a:t>), after the type indicates that a </a:t>
            </a:r>
            <a:r>
              <a:rPr lang="en" sz="1800">
                <a:latin typeface="Roboto"/>
                <a:ea typeface="Roboto"/>
                <a:cs typeface="Roboto"/>
                <a:sym typeface="Roboto"/>
              </a:rPr>
              <a:t>variable can be </a:t>
            </a:r>
            <a:r>
              <a:rPr lang="en" sz="1800">
                <a:latin typeface="Courier New"/>
                <a:ea typeface="Courier New"/>
                <a:cs typeface="Courier New"/>
                <a:sym typeface="Courier New"/>
              </a:rPr>
              <a:t>null</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519" name="Google Shape;519;p61"/>
          <p:cNvSpPr txBox="1"/>
          <p:nvPr/>
        </p:nvSpPr>
        <p:spPr>
          <a:xfrm>
            <a:off x="351450" y="3966675"/>
            <a:ext cx="8266500" cy="4926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Roboto"/>
                <a:ea typeface="Roboto"/>
                <a:cs typeface="Roboto"/>
                <a:sym typeface="Roboto"/>
              </a:rPr>
              <a:t>In general, do not set a variable to null as it may have unwanted consequences.</a:t>
            </a:r>
            <a:endParaRPr sz="1800">
              <a:solidFill>
                <a:srgbClr val="3C4043"/>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2"/>
          <p:cNvSpPr txBox="1"/>
          <p:nvPr>
            <p:ph idx="1" type="body"/>
          </p:nvPr>
        </p:nvSpPr>
        <p:spPr>
          <a:xfrm>
            <a:off x="311700" y="1048772"/>
            <a:ext cx="8398800" cy="76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highlight>
                  <a:srgbClr val="FFFFFF"/>
                </a:highlight>
              </a:rPr>
              <a:t>Check whether the </a:t>
            </a:r>
            <a:r>
              <a:rPr lang="en" sz="1800">
                <a:solidFill>
                  <a:schemeClr val="dk1"/>
                </a:solidFill>
                <a:highlight>
                  <a:srgbClr val="FFFFFF"/>
                </a:highlight>
                <a:latin typeface="Courier New"/>
                <a:ea typeface="Courier New"/>
                <a:cs typeface="Courier New"/>
                <a:sym typeface="Courier New"/>
              </a:rPr>
              <a:t>numberOfBooks</a:t>
            </a:r>
            <a:r>
              <a:rPr lang="en" sz="1800">
                <a:solidFill>
                  <a:schemeClr val="dk1"/>
                </a:solidFill>
                <a:highlight>
                  <a:srgbClr val="FFFFFF"/>
                </a:highlight>
              </a:rPr>
              <a:t> variable is not </a:t>
            </a:r>
            <a:r>
              <a:rPr lang="en" sz="1800">
                <a:solidFill>
                  <a:schemeClr val="dk1"/>
                </a:solidFill>
                <a:highlight>
                  <a:srgbClr val="FFFFFF"/>
                </a:highlight>
                <a:latin typeface="Courier New"/>
                <a:ea typeface="Courier New"/>
                <a:cs typeface="Courier New"/>
                <a:sym typeface="Courier New"/>
              </a:rPr>
              <a:t>null</a:t>
            </a:r>
            <a:r>
              <a:rPr lang="en" sz="1800">
                <a:solidFill>
                  <a:schemeClr val="dk1"/>
                </a:solidFill>
                <a:highlight>
                  <a:srgbClr val="FFFFFF"/>
                </a:highlight>
              </a:rPr>
              <a:t>. Then decrement that variable. </a:t>
            </a:r>
            <a:endParaRPr sz="1800">
              <a:solidFill>
                <a:schemeClr val="dk1"/>
              </a:solidFill>
              <a:highlight>
                <a:srgbClr val="FFFFFF"/>
              </a:highlight>
            </a:endParaRPr>
          </a:p>
          <a:p>
            <a:pPr indent="0" lvl="0" marL="0" rtl="0" algn="l">
              <a:lnSpc>
                <a:spcPct val="100000"/>
              </a:lnSpc>
              <a:spcBef>
                <a:spcPts val="1400"/>
              </a:spcBef>
              <a:spcAft>
                <a:spcPts val="600"/>
              </a:spcAft>
              <a:buNone/>
            </a:pPr>
            <a:r>
              <a:t/>
            </a:r>
            <a:endParaRPr b="1" sz="1400">
              <a:solidFill>
                <a:schemeClr val="dk1"/>
              </a:solidFill>
              <a:highlight>
                <a:srgbClr val="FFFFFF"/>
              </a:highlight>
            </a:endParaRPr>
          </a:p>
        </p:txBody>
      </p:sp>
      <p:sp>
        <p:nvSpPr>
          <p:cNvPr id="525" name="Google Shape;525;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62"/>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Testing for null</a:t>
            </a:r>
            <a:endParaRPr>
              <a:solidFill>
                <a:srgbClr val="FFFFFF"/>
              </a:solidFill>
            </a:endParaRPr>
          </a:p>
        </p:txBody>
      </p:sp>
      <p:sp>
        <p:nvSpPr>
          <p:cNvPr id="527" name="Google Shape;527;p62"/>
          <p:cNvSpPr txBox="1"/>
          <p:nvPr/>
        </p:nvSpPr>
        <p:spPr>
          <a:xfrm>
            <a:off x="320725" y="3276500"/>
            <a:ext cx="8398200" cy="43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800">
                <a:solidFill>
                  <a:schemeClr val="dk1"/>
                </a:solidFill>
                <a:highlight>
                  <a:schemeClr val="lt1"/>
                </a:highlight>
                <a:latin typeface="Roboto"/>
                <a:ea typeface="Roboto"/>
                <a:cs typeface="Roboto"/>
                <a:sym typeface="Roboto"/>
              </a:rPr>
              <a:t>Now look at the Kotlin way of writing it, using the safe call operator.</a:t>
            </a:r>
            <a:r>
              <a:rPr lang="en">
                <a:solidFill>
                  <a:schemeClr val="dk1"/>
                </a:solidFill>
                <a:highlight>
                  <a:schemeClr val="lt1"/>
                </a:highlight>
                <a:latin typeface="Roboto"/>
                <a:ea typeface="Roboto"/>
                <a:cs typeface="Roboto"/>
                <a:sym typeface="Roboto"/>
              </a:rPr>
              <a:t> </a:t>
            </a:r>
            <a:endParaRPr>
              <a:solidFill>
                <a:schemeClr val="dk1"/>
              </a:solidFill>
              <a:highlight>
                <a:schemeClr val="lt1"/>
              </a:highlight>
              <a:latin typeface="Roboto"/>
              <a:ea typeface="Roboto"/>
              <a:cs typeface="Roboto"/>
              <a:sym typeface="Roboto"/>
            </a:endParaRPr>
          </a:p>
          <a:p>
            <a:pPr indent="0" lvl="0" marL="0" rtl="0" algn="l">
              <a:spcBef>
                <a:spcPts val="1000"/>
              </a:spcBef>
              <a:spcAft>
                <a:spcPts val="1000"/>
              </a:spcAft>
              <a:buClr>
                <a:schemeClr val="dk1"/>
              </a:buClr>
              <a:buSzPts val="1100"/>
              <a:buFont typeface="Arial"/>
              <a:buNone/>
            </a:pPr>
            <a:r>
              <a:t/>
            </a:r>
            <a:endParaRPr b="1">
              <a:latin typeface="Roboto"/>
              <a:ea typeface="Roboto"/>
              <a:cs typeface="Roboto"/>
              <a:sym typeface="Roboto"/>
            </a:endParaRPr>
          </a:p>
        </p:txBody>
      </p:sp>
      <p:sp>
        <p:nvSpPr>
          <p:cNvPr id="528" name="Google Shape;528;p62"/>
          <p:cNvSpPr txBox="1"/>
          <p:nvPr/>
        </p:nvSpPr>
        <p:spPr>
          <a:xfrm>
            <a:off x="311700" y="1734100"/>
            <a:ext cx="73383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a:t>
            </a:r>
            <a:r>
              <a:rPr lang="en" sz="1800">
                <a:solidFill>
                  <a:srgbClr val="37474F"/>
                </a:solidFill>
                <a:highlight>
                  <a:schemeClr val="lt1"/>
                </a:highlight>
                <a:latin typeface="Consolas"/>
                <a:ea typeface="Consolas"/>
                <a:cs typeface="Consolas"/>
                <a:sym typeface="Consolas"/>
              </a:rPr>
              <a:t>numberOf</a:t>
            </a:r>
            <a:r>
              <a:rPr lang="en" sz="1800">
                <a:solidFill>
                  <a:srgbClr val="37474F"/>
                </a:solidFill>
                <a:latin typeface="Consolas"/>
                <a:ea typeface="Consolas"/>
                <a:cs typeface="Consolas"/>
                <a:sym typeface="Consolas"/>
              </a:rPr>
              <a:t>Books = </a:t>
            </a:r>
            <a:r>
              <a:rPr lang="en" sz="1800">
                <a:solidFill>
                  <a:srgbClr val="C53929"/>
                </a:solidFill>
                <a:latin typeface="Consolas"/>
                <a:ea typeface="Consolas"/>
                <a:cs typeface="Consolas"/>
                <a:sym typeface="Consolas"/>
              </a:rPr>
              <a:t>6</a:t>
            </a:r>
            <a:endParaRPr sz="1800">
              <a:solidFill>
                <a:srgbClr val="37474F"/>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a:t>
            </a:r>
            <a:r>
              <a:rPr lang="en" sz="1800">
                <a:solidFill>
                  <a:srgbClr val="37474F"/>
                </a:solidFill>
                <a:highlight>
                  <a:schemeClr val="lt1"/>
                </a:highlight>
                <a:latin typeface="Consolas"/>
                <a:ea typeface="Consolas"/>
                <a:cs typeface="Consolas"/>
                <a:sym typeface="Consolas"/>
              </a:rPr>
              <a:t>numberOf</a:t>
            </a:r>
            <a:r>
              <a:rPr lang="en" sz="1800">
                <a:solidFill>
                  <a:srgbClr val="37474F"/>
                </a:solidFill>
                <a:latin typeface="Consolas"/>
                <a:ea typeface="Consolas"/>
                <a:cs typeface="Consolas"/>
                <a:sym typeface="Consolas"/>
              </a:rPr>
              <a:t>Books != </a:t>
            </a:r>
            <a:r>
              <a:rPr lang="en" sz="1800">
                <a:solidFill>
                  <a:srgbClr val="3F51B5"/>
                </a:solidFill>
                <a:latin typeface="Consolas"/>
                <a:ea typeface="Consolas"/>
                <a:cs typeface="Consolas"/>
                <a:sym typeface="Consolas"/>
              </a:rPr>
              <a:t>null</a:t>
            </a:r>
            <a:r>
              <a:rPr lang="en" sz="1800">
                <a:solidFill>
                  <a:schemeClr val="dk1"/>
                </a:solidFill>
                <a:latin typeface="Consolas"/>
                <a:ea typeface="Consolas"/>
                <a:cs typeface="Consolas"/>
                <a:sym typeface="Consolas"/>
              </a:rPr>
              <a:t>)</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7474F"/>
                </a:solidFill>
                <a:highlight>
                  <a:schemeClr val="lt1"/>
                </a:highlight>
                <a:latin typeface="Consolas"/>
                <a:ea typeface="Consolas"/>
                <a:cs typeface="Consolas"/>
                <a:sym typeface="Consolas"/>
              </a:rPr>
              <a:t>numberOf</a:t>
            </a:r>
            <a:r>
              <a:rPr lang="en" sz="1800">
                <a:solidFill>
                  <a:srgbClr val="37474F"/>
                </a:solidFill>
                <a:latin typeface="Consolas"/>
                <a:ea typeface="Consolas"/>
                <a:cs typeface="Consolas"/>
                <a:sym typeface="Consolas"/>
              </a:rPr>
              <a:t>Books = </a:t>
            </a:r>
            <a:r>
              <a:rPr lang="en" sz="1800">
                <a:solidFill>
                  <a:srgbClr val="37474F"/>
                </a:solidFill>
                <a:highlight>
                  <a:schemeClr val="lt1"/>
                </a:highlight>
                <a:latin typeface="Consolas"/>
                <a:ea typeface="Consolas"/>
                <a:cs typeface="Consolas"/>
                <a:sym typeface="Consolas"/>
              </a:rPr>
              <a:t>numberOf</a:t>
            </a:r>
            <a:r>
              <a:rPr lang="en" sz="1800">
                <a:solidFill>
                  <a:srgbClr val="37474F"/>
                </a:solidFill>
                <a:latin typeface="Consolas"/>
                <a:ea typeface="Consolas"/>
                <a:cs typeface="Consolas"/>
                <a:sym typeface="Consolas"/>
              </a:rPr>
              <a:t>Books.dec()</a:t>
            </a:r>
            <a:endParaRPr sz="1800">
              <a:solidFill>
                <a:srgbClr val="37474F"/>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highlight>
                <a:schemeClr val="lt1"/>
              </a:highlight>
              <a:latin typeface="Consolas"/>
              <a:ea typeface="Consolas"/>
              <a:cs typeface="Consolas"/>
              <a:sym typeface="Consolas"/>
            </a:endParaRPr>
          </a:p>
          <a:p>
            <a:pPr indent="0" lvl="0" marL="0" rtl="0" algn="l">
              <a:spcBef>
                <a:spcPts val="600"/>
              </a:spcBef>
              <a:spcAft>
                <a:spcPts val="600"/>
              </a:spcAft>
              <a:buClr>
                <a:schemeClr val="dk1"/>
              </a:buClr>
              <a:buSzPts val="1100"/>
              <a:buFont typeface="Arial"/>
              <a:buNone/>
            </a:pPr>
            <a:r>
              <a:t/>
            </a:r>
            <a:endParaRPr b="1" sz="1800">
              <a:solidFill>
                <a:schemeClr val="dk1"/>
              </a:solidFill>
              <a:highlight>
                <a:schemeClr val="lt1"/>
              </a:highlight>
              <a:latin typeface="Consolas"/>
              <a:ea typeface="Consolas"/>
              <a:cs typeface="Consolas"/>
              <a:sym typeface="Consolas"/>
            </a:endParaRPr>
          </a:p>
        </p:txBody>
      </p:sp>
      <p:sp>
        <p:nvSpPr>
          <p:cNvPr id="529" name="Google Shape;529;p62"/>
          <p:cNvSpPr txBox="1"/>
          <p:nvPr/>
        </p:nvSpPr>
        <p:spPr>
          <a:xfrm>
            <a:off x="320725" y="3682871"/>
            <a:ext cx="621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highlight>
                  <a:schemeClr val="lt1"/>
                </a:highlight>
                <a:latin typeface="Consolas"/>
                <a:ea typeface="Consolas"/>
                <a:cs typeface="Consolas"/>
                <a:sym typeface="Consolas"/>
              </a:rPr>
              <a:t>  </a:t>
            </a:r>
            <a:r>
              <a:rPr lang="en" sz="1800">
                <a:solidFill>
                  <a:srgbClr val="3F51B5"/>
                </a:solidFill>
                <a:highlight>
                  <a:schemeClr val="lt1"/>
                </a:highlight>
                <a:latin typeface="Consolas"/>
                <a:ea typeface="Consolas"/>
                <a:cs typeface="Consolas"/>
                <a:sym typeface="Consolas"/>
              </a:rPr>
              <a:t>var</a:t>
            </a:r>
            <a:r>
              <a:rPr lang="en" sz="1800">
                <a:solidFill>
                  <a:schemeClr val="dk1"/>
                </a:solidFill>
                <a:highlight>
                  <a:schemeClr val="lt1"/>
                </a:highlight>
                <a:latin typeface="Consolas"/>
                <a:ea typeface="Consolas"/>
                <a:cs typeface="Consolas"/>
                <a:sym typeface="Consolas"/>
              </a:rPr>
              <a:t> </a:t>
            </a:r>
            <a:r>
              <a:rPr lang="en" sz="1800">
                <a:solidFill>
                  <a:srgbClr val="37474F"/>
                </a:solidFill>
                <a:highlight>
                  <a:schemeClr val="lt1"/>
                </a:highlight>
                <a:latin typeface="Consolas"/>
                <a:ea typeface="Consolas"/>
                <a:cs typeface="Consolas"/>
                <a:sym typeface="Consolas"/>
              </a:rPr>
              <a:t>numberOf</a:t>
            </a:r>
            <a:r>
              <a:rPr lang="en" sz="1800">
                <a:solidFill>
                  <a:srgbClr val="37474F"/>
                </a:solidFill>
                <a:latin typeface="Consolas"/>
                <a:ea typeface="Consolas"/>
                <a:cs typeface="Consolas"/>
                <a:sym typeface="Consolas"/>
              </a:rPr>
              <a:t>Books</a:t>
            </a:r>
            <a:r>
              <a:rPr lang="en" sz="1800">
                <a:solidFill>
                  <a:srgbClr val="37474F"/>
                </a:solidFill>
                <a:highlight>
                  <a:schemeClr val="lt1"/>
                </a:highlight>
                <a:latin typeface="Consolas"/>
                <a:ea typeface="Consolas"/>
                <a:cs typeface="Consolas"/>
                <a:sym typeface="Consolas"/>
              </a:rPr>
              <a:t> =</a:t>
            </a:r>
            <a:r>
              <a:rPr lang="en" sz="1800">
                <a:solidFill>
                  <a:schemeClr val="dk1"/>
                </a:solidFill>
                <a:highlight>
                  <a:schemeClr val="lt1"/>
                </a:highlight>
                <a:latin typeface="Consolas"/>
                <a:ea typeface="Consolas"/>
                <a:cs typeface="Consolas"/>
                <a:sym typeface="Consolas"/>
              </a:rPr>
              <a:t> </a:t>
            </a:r>
            <a:r>
              <a:rPr lang="en" sz="1800">
                <a:solidFill>
                  <a:srgbClr val="C53929"/>
                </a:solidFill>
                <a:highlight>
                  <a:schemeClr val="lt1"/>
                </a:highlight>
                <a:latin typeface="Consolas"/>
                <a:ea typeface="Consolas"/>
                <a:cs typeface="Consolas"/>
                <a:sym typeface="Consolas"/>
              </a:rPr>
              <a:t>6</a:t>
            </a:r>
            <a:endParaRPr sz="1800">
              <a:solidFill>
                <a:srgbClr val="C53929"/>
              </a:solidFill>
              <a:highlight>
                <a:schemeClr val="lt1"/>
              </a:highlight>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rgbClr val="37474F"/>
                </a:solidFill>
                <a:highlight>
                  <a:schemeClr val="lt1"/>
                </a:highlight>
                <a:latin typeface="Consolas"/>
                <a:ea typeface="Consolas"/>
                <a:cs typeface="Consolas"/>
                <a:sym typeface="Consolas"/>
              </a:rPr>
              <a:t>  numberOf</a:t>
            </a:r>
            <a:r>
              <a:rPr lang="en" sz="1800">
                <a:solidFill>
                  <a:srgbClr val="37474F"/>
                </a:solidFill>
                <a:latin typeface="Consolas"/>
                <a:ea typeface="Consolas"/>
                <a:cs typeface="Consolas"/>
                <a:sym typeface="Consolas"/>
              </a:rPr>
              <a:t>Books</a:t>
            </a:r>
            <a:r>
              <a:rPr lang="en" sz="1800">
                <a:solidFill>
                  <a:srgbClr val="37474F"/>
                </a:solidFill>
                <a:highlight>
                  <a:schemeClr val="lt1"/>
                </a:highlight>
                <a:latin typeface="Consolas"/>
                <a:ea typeface="Consolas"/>
                <a:cs typeface="Consolas"/>
                <a:sym typeface="Consolas"/>
              </a:rPr>
              <a:t> = numberOf</a:t>
            </a:r>
            <a:r>
              <a:rPr lang="en" sz="1800">
                <a:solidFill>
                  <a:srgbClr val="37474F"/>
                </a:solidFill>
                <a:latin typeface="Consolas"/>
                <a:ea typeface="Consolas"/>
                <a:cs typeface="Consolas"/>
                <a:sym typeface="Consolas"/>
              </a:rPr>
              <a:t>Books</a:t>
            </a:r>
            <a:r>
              <a:rPr lang="en" sz="1800">
                <a:solidFill>
                  <a:srgbClr val="37474F"/>
                </a:solidFill>
                <a:highlight>
                  <a:schemeClr val="lt1"/>
                </a:highlight>
                <a:latin typeface="Consolas"/>
                <a:ea typeface="Consolas"/>
                <a:cs typeface="Consolas"/>
                <a:sym typeface="Consolas"/>
              </a:rPr>
              <a:t>?.dec()</a:t>
            </a:r>
            <a:endParaRPr sz="1800">
              <a:solidFill>
                <a:srgbClr val="37474F"/>
              </a:solidFill>
              <a:latin typeface="Consolas"/>
              <a:ea typeface="Consolas"/>
              <a:cs typeface="Consolas"/>
              <a:sym typeface="Consolas"/>
            </a:endParaRPr>
          </a:p>
          <a:p>
            <a:pPr indent="0" lvl="0" marL="0" rtl="0" algn="l">
              <a:spcBef>
                <a:spcPts val="1000"/>
              </a:spcBef>
              <a:spcAft>
                <a:spcPts val="0"/>
              </a:spcAft>
              <a:buNone/>
            </a:pPr>
            <a:r>
              <a:t/>
            </a:r>
            <a:endParaRPr sz="18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 operator</a:t>
            </a:r>
            <a:endParaRPr/>
          </a:p>
        </p:txBody>
      </p:sp>
      <p:sp>
        <p:nvSpPr>
          <p:cNvPr id="536" name="Google Shape;536;p63"/>
          <p:cNvSpPr txBox="1"/>
          <p:nvPr/>
        </p:nvSpPr>
        <p:spPr>
          <a:xfrm>
            <a:off x="2234140" y="2862465"/>
            <a:ext cx="6134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4CAF50"/>
                </a:solidFill>
                <a:latin typeface="Roboto"/>
                <a:ea typeface="Roboto"/>
                <a:cs typeface="Roboto"/>
                <a:sym typeface="Roboto"/>
              </a:rPr>
              <a:t>throws NullPointerException if s is null</a:t>
            </a:r>
            <a:endParaRPr sz="1800">
              <a:solidFill>
                <a:srgbClr val="3C4043"/>
              </a:solidFill>
              <a:latin typeface="Roboto"/>
              <a:ea typeface="Roboto"/>
              <a:cs typeface="Roboto"/>
              <a:sym typeface="Roboto"/>
            </a:endParaRPr>
          </a:p>
        </p:txBody>
      </p:sp>
      <p:cxnSp>
        <p:nvCxnSpPr>
          <p:cNvPr id="537" name="Google Shape;537;p63"/>
          <p:cNvCxnSpPr/>
          <p:nvPr/>
        </p:nvCxnSpPr>
        <p:spPr>
          <a:xfrm rot="10800000">
            <a:off x="1983625" y="2543775"/>
            <a:ext cx="291900" cy="452100"/>
          </a:xfrm>
          <a:prstGeom prst="straightConnector1">
            <a:avLst/>
          </a:prstGeom>
          <a:noFill/>
          <a:ln cap="flat" cmpd="sng" w="28575">
            <a:solidFill>
              <a:srgbClr val="3C4043"/>
            </a:solidFill>
            <a:prstDash val="solid"/>
            <a:round/>
            <a:headEnd len="med" w="med" type="none"/>
            <a:tailEnd len="med" w="med" type="triangle"/>
          </a:ln>
        </p:spPr>
      </p:cxnSp>
      <p:sp>
        <p:nvSpPr>
          <p:cNvPr id="538" name="Google Shape;538;p63"/>
          <p:cNvSpPr txBox="1"/>
          <p:nvPr>
            <p:ph idx="1" type="body"/>
          </p:nvPr>
        </p:nvSpPr>
        <p:spPr>
          <a:xfrm>
            <a:off x="303403" y="1075450"/>
            <a:ext cx="8403300" cy="7065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800"/>
              <a:t>If you’re certain a variable won’t be null, use </a:t>
            </a:r>
            <a:r>
              <a:rPr lang="en" sz="1800">
                <a:latin typeface="Courier New"/>
                <a:ea typeface="Courier New"/>
                <a:cs typeface="Courier New"/>
                <a:sym typeface="Courier New"/>
              </a:rPr>
              <a:t>!!</a:t>
            </a:r>
            <a:r>
              <a:rPr lang="en" sz="1800"/>
              <a:t> to force the variable into a non-null type. Then you can call methods/properties on it.</a:t>
            </a:r>
            <a:endParaRPr sz="1800">
              <a:latin typeface="Consolas"/>
              <a:ea typeface="Consolas"/>
              <a:cs typeface="Consolas"/>
              <a:sym typeface="Consolas"/>
            </a:endParaRPr>
          </a:p>
        </p:txBody>
      </p:sp>
      <p:sp>
        <p:nvSpPr>
          <p:cNvPr id="539" name="Google Shape;539;p63"/>
          <p:cNvSpPr txBox="1"/>
          <p:nvPr/>
        </p:nvSpPr>
        <p:spPr>
          <a:xfrm>
            <a:off x="370350" y="2143425"/>
            <a:ext cx="33054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len = s!!.length</a:t>
            </a:r>
            <a:endParaRPr sz="1800">
              <a:latin typeface="Consolas"/>
              <a:ea typeface="Consolas"/>
              <a:cs typeface="Consolas"/>
              <a:sym typeface="Consolas"/>
            </a:endParaRPr>
          </a:p>
        </p:txBody>
      </p:sp>
      <p:sp>
        <p:nvSpPr>
          <p:cNvPr id="540" name="Google Shape;540;p63"/>
          <p:cNvSpPr txBox="1"/>
          <p:nvPr/>
        </p:nvSpPr>
        <p:spPr>
          <a:xfrm>
            <a:off x="440800" y="3601799"/>
            <a:ext cx="8128500" cy="750000"/>
          </a:xfrm>
          <a:prstGeom prst="rect">
            <a:avLst/>
          </a:prstGeom>
          <a:solidFill>
            <a:srgbClr val="D6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Warning: </a:t>
            </a:r>
            <a:r>
              <a:rPr lang="en" sz="1800">
                <a:latin typeface="Roboto"/>
                <a:ea typeface="Roboto"/>
                <a:cs typeface="Roboto"/>
                <a:sym typeface="Roboto"/>
              </a:rPr>
              <a:t> Because </a:t>
            </a:r>
            <a:r>
              <a:rPr lang="en" sz="1800">
                <a:latin typeface="Courier New"/>
                <a:ea typeface="Courier New"/>
                <a:cs typeface="Courier New"/>
                <a:sym typeface="Courier New"/>
              </a:rPr>
              <a:t>!!</a:t>
            </a:r>
            <a:r>
              <a:rPr lang="en" sz="1800">
                <a:latin typeface="Roboto"/>
                <a:ea typeface="Roboto"/>
                <a:cs typeface="Roboto"/>
                <a:sym typeface="Roboto"/>
              </a:rPr>
              <a:t> will throw an exception, it should only be used when it would be exceptional to hold a null value.</a:t>
            </a:r>
            <a:endParaRPr sz="18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4"/>
          <p:cNvSpPr txBox="1"/>
          <p:nvPr>
            <p:ph idx="1" type="body"/>
          </p:nvPr>
        </p:nvSpPr>
        <p:spPr>
          <a:xfrm>
            <a:off x="311700" y="1505975"/>
            <a:ext cx="8398800" cy="1088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800">
                <a:highlight>
                  <a:srgbClr val="FFFFFF"/>
                </a:highlight>
              </a:rPr>
              <a:t>Chain null tests with the </a:t>
            </a:r>
            <a:r>
              <a:rPr lang="en" sz="1800">
                <a:highlight>
                  <a:srgbClr val="FFFFFF"/>
                </a:highlight>
                <a:latin typeface="Courier New"/>
                <a:ea typeface="Courier New"/>
                <a:cs typeface="Courier New"/>
                <a:sym typeface="Courier New"/>
              </a:rPr>
              <a:t>?:</a:t>
            </a:r>
            <a:r>
              <a:rPr lang="en" sz="1800">
                <a:highlight>
                  <a:srgbClr val="FFFFFF"/>
                </a:highlight>
              </a:rPr>
              <a:t> operator. </a:t>
            </a:r>
            <a:endParaRPr sz="1800">
              <a:highlight>
                <a:srgbClr val="FFFFFF"/>
              </a:highlight>
            </a:endParaRPr>
          </a:p>
          <a:p>
            <a:pPr indent="0" lvl="0" marL="0" rtl="0" algn="l">
              <a:lnSpc>
                <a:spcPct val="100000"/>
              </a:lnSpc>
              <a:spcBef>
                <a:spcPts val="1000"/>
              </a:spcBef>
              <a:spcAft>
                <a:spcPts val="1000"/>
              </a:spcAft>
              <a:buNone/>
            </a:pPr>
            <a:r>
              <a:rPr lang="en" sz="1800">
                <a:solidFill>
                  <a:schemeClr val="dk1"/>
                </a:solidFill>
                <a:highlight>
                  <a:srgbClr val="FFFFFF"/>
                </a:highlight>
                <a:latin typeface="Consolas"/>
                <a:ea typeface="Consolas"/>
                <a:cs typeface="Consolas"/>
                <a:sym typeface="Consolas"/>
              </a:rPr>
              <a:t>  </a:t>
            </a:r>
            <a:r>
              <a:rPr lang="en" sz="1800">
                <a:solidFill>
                  <a:srgbClr val="37474F"/>
                </a:solidFill>
                <a:latin typeface="Consolas"/>
                <a:ea typeface="Consolas"/>
                <a:cs typeface="Consolas"/>
                <a:sym typeface="Consolas"/>
              </a:rPr>
              <a:t>numberOfBooks = numberOfBooks?.dec() ?: </a:t>
            </a:r>
            <a:r>
              <a:rPr lang="en" sz="1800">
                <a:solidFill>
                  <a:srgbClr val="C53929"/>
                </a:solidFill>
                <a:latin typeface="Consolas"/>
                <a:ea typeface="Consolas"/>
                <a:cs typeface="Consolas"/>
                <a:sym typeface="Consolas"/>
              </a:rPr>
              <a:t>0</a:t>
            </a:r>
            <a:endParaRPr sz="1800">
              <a:solidFill>
                <a:schemeClr val="dk1"/>
              </a:solidFill>
              <a:latin typeface="Consolas"/>
              <a:ea typeface="Consolas"/>
              <a:cs typeface="Consolas"/>
              <a:sym typeface="Consolas"/>
            </a:endParaRPr>
          </a:p>
        </p:txBody>
      </p:sp>
      <p:sp>
        <p:nvSpPr>
          <p:cNvPr id="546" name="Google Shape;546;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64"/>
          <p:cNvSpPr txBox="1"/>
          <p:nvPr/>
        </p:nvSpPr>
        <p:spPr>
          <a:xfrm>
            <a:off x="311700" y="3651425"/>
            <a:ext cx="8502300" cy="7020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The </a:t>
            </a:r>
            <a:r>
              <a:rPr lang="en" sz="1800">
                <a:solidFill>
                  <a:srgbClr val="3C4043"/>
                </a:solidFill>
                <a:latin typeface="Courier New"/>
                <a:ea typeface="Courier New"/>
                <a:cs typeface="Courier New"/>
                <a:sym typeface="Courier New"/>
              </a:rPr>
              <a:t>?:</a:t>
            </a:r>
            <a:r>
              <a:rPr lang="en" sz="1800">
                <a:solidFill>
                  <a:srgbClr val="3C4043"/>
                </a:solidFill>
                <a:latin typeface="Roboto"/>
                <a:ea typeface="Roboto"/>
                <a:cs typeface="Roboto"/>
                <a:sym typeface="Roboto"/>
              </a:rPr>
              <a:t> operator is sometimes called the "Elvis operator," because it's like a smiley on its side with a pompadour hairstyle, like Elvis Presley styled his </a:t>
            </a:r>
            <a:r>
              <a:rPr lang="en" sz="1800">
                <a:solidFill>
                  <a:srgbClr val="3C4043"/>
                </a:solidFill>
                <a:latin typeface="Roboto"/>
                <a:ea typeface="Roboto"/>
                <a:cs typeface="Roboto"/>
                <a:sym typeface="Roboto"/>
              </a:rPr>
              <a:t>hair</a:t>
            </a:r>
            <a:r>
              <a:rPr lang="en" sz="1800">
                <a:solidFill>
                  <a:srgbClr val="3C4043"/>
                </a:solidFill>
                <a:latin typeface="Roboto"/>
                <a:ea typeface="Roboto"/>
                <a:cs typeface="Roboto"/>
                <a:sym typeface="Roboto"/>
              </a:rPr>
              <a:t>. </a:t>
            </a:r>
            <a:endParaRPr sz="1800">
              <a:solidFill>
                <a:srgbClr val="3C4043"/>
              </a:solidFill>
              <a:latin typeface="Roboto"/>
              <a:ea typeface="Roboto"/>
              <a:cs typeface="Roboto"/>
              <a:sym typeface="Roboto"/>
            </a:endParaRPr>
          </a:p>
        </p:txBody>
      </p:sp>
      <p:sp>
        <p:nvSpPr>
          <p:cNvPr id="548" name="Google Shape;548;p64"/>
          <p:cNvSpPr txBox="1"/>
          <p:nvPr>
            <p:ph type="title"/>
          </p:nvPr>
        </p:nvSpPr>
        <p:spPr>
          <a:xfrm>
            <a:off x="311700" y="247025"/>
            <a:ext cx="865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Elvis operator</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5"/>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Summary</a:t>
            </a:r>
            <a:endParaRPr sz="4200"/>
          </a:p>
        </p:txBody>
      </p:sp>
      <p:sp>
        <p:nvSpPr>
          <p:cNvPr id="554" name="Google Shape;554;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60" name="Google Shape;560;p66"/>
          <p:cNvSpPr txBox="1"/>
          <p:nvPr>
            <p:ph idx="1" type="body"/>
          </p:nvPr>
        </p:nvSpPr>
        <p:spPr>
          <a:xfrm>
            <a:off x="311700" y="1443166"/>
            <a:ext cx="8520600" cy="3193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1C4587"/>
              </a:buClr>
              <a:buSzPts val="2000"/>
              <a:buChar char="●"/>
            </a:pPr>
            <a:r>
              <a:rPr lang="en" sz="2000">
                <a:solidFill>
                  <a:srgbClr val="1C4587"/>
                </a:solidFill>
                <a:uFill>
                  <a:noFill/>
                </a:uFill>
                <a:hlinkClick action="ppaction://hlinksldjump" r:id="rId3">
                  <a:extLst>
                    <a:ext uri="{A12FA001-AC4F-418D-AE19-62706E023703}">
                      <ahyp:hlinkClr val="tx"/>
                    </a:ext>
                  </a:extLst>
                </a:hlinkClick>
              </a:rPr>
              <a:t>Create an IntelliJ IDEA project, opening REPL, and execute a function</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o</a:t>
            </a:r>
            <a:r>
              <a:rPr lang="en" sz="2000">
                <a:solidFill>
                  <a:srgbClr val="1C4587"/>
                </a:solidFill>
                <a:uFill>
                  <a:noFill/>
                </a:uFill>
                <a:hlinkClick action="ppaction://hlinksldjump" r:id="rId4">
                  <a:extLst>
                    <a:ext uri="{A12FA001-AC4F-418D-AE19-62706E023703}">
                      <ahyp:hlinkClr val="tx"/>
                    </a:ext>
                  </a:extLst>
                </a:hlinkClick>
              </a:rPr>
              <a:t>perators and numeric operator methods</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d</a:t>
            </a:r>
            <a:r>
              <a:rPr lang="en" sz="2000">
                <a:solidFill>
                  <a:srgbClr val="1C4587"/>
                </a:solidFill>
                <a:uFill>
                  <a:noFill/>
                </a:uFill>
                <a:hlinkClick action="ppaction://hlinksldjump" r:id="rId5">
                  <a:extLst>
                    <a:ext uri="{A12FA001-AC4F-418D-AE19-62706E023703}">
                      <ahyp:hlinkClr val="tx"/>
                    </a:ext>
                  </a:extLst>
                </a:hlinkClick>
              </a:rPr>
              <a:t>ata types, type casting, strings, and string templates</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v</a:t>
            </a:r>
            <a:r>
              <a:rPr lang="en" sz="2000">
                <a:solidFill>
                  <a:srgbClr val="1C4587"/>
                </a:solidFill>
                <a:uFill>
                  <a:noFill/>
                </a:uFill>
                <a:hlinkClick action="ppaction://hlinksldjump" r:id="rId6">
                  <a:extLst>
                    <a:ext uri="{A12FA001-AC4F-418D-AE19-62706E023703}">
                      <ahyp:hlinkClr val="tx"/>
                    </a:ext>
                  </a:extLst>
                </a:hlinkClick>
              </a:rPr>
              <a:t>ariables and type inference, and mutable and immutable variables</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c</a:t>
            </a:r>
            <a:r>
              <a:rPr lang="en" sz="2000">
                <a:solidFill>
                  <a:srgbClr val="1C4587"/>
                </a:solidFill>
                <a:uFill>
                  <a:noFill/>
                </a:uFill>
                <a:hlinkClick action="ppaction://hlinksldjump" r:id="rId7">
                  <a:extLst>
                    <a:ext uri="{A12FA001-AC4F-418D-AE19-62706E023703}">
                      <ahyp:hlinkClr val="tx"/>
                    </a:ext>
                  </a:extLst>
                </a:hlinkClick>
              </a:rPr>
              <a:t>onditionals, control flow, and looping structures</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l</a:t>
            </a:r>
            <a:r>
              <a:rPr lang="en" sz="2000">
                <a:solidFill>
                  <a:srgbClr val="1C4587"/>
                </a:solidFill>
                <a:uFill>
                  <a:noFill/>
                </a:uFill>
                <a:hlinkClick action="ppaction://hlinksldjump" r:id="rId8">
                  <a:extLst>
                    <a:ext uri="{A12FA001-AC4F-418D-AE19-62706E023703}">
                      <ahyp:hlinkClr val="tx"/>
                    </a:ext>
                  </a:extLst>
                </a:hlinkClick>
              </a:rPr>
              <a:t>ists and arrays</a:t>
            </a:r>
            <a:endParaRPr sz="2000">
              <a:solidFill>
                <a:srgbClr val="1C4587"/>
              </a:solidFill>
            </a:endParaRPr>
          </a:p>
          <a:p>
            <a:pPr indent="-355600" lvl="0" marL="457200" rtl="0" algn="l">
              <a:lnSpc>
                <a:spcPct val="115000"/>
              </a:lnSpc>
              <a:spcBef>
                <a:spcPts val="400"/>
              </a:spcBef>
              <a:spcAft>
                <a:spcPts val="0"/>
              </a:spcAft>
              <a:buClr>
                <a:srgbClr val="1C4587"/>
              </a:buClr>
              <a:buSzPts val="2000"/>
              <a:buChar char="●"/>
            </a:pPr>
            <a:r>
              <a:rPr lang="en" sz="2000">
                <a:solidFill>
                  <a:srgbClr val="1C4587"/>
                </a:solidFill>
              </a:rPr>
              <a:t>Use Kotlin's n</a:t>
            </a:r>
            <a:r>
              <a:rPr lang="en" sz="2000">
                <a:solidFill>
                  <a:srgbClr val="1C4587"/>
                </a:solidFill>
                <a:uFill>
                  <a:noFill/>
                </a:uFill>
                <a:hlinkClick action="ppaction://hlinksldjump" r:id="rId9">
                  <a:extLst>
                    <a:ext uri="{A12FA001-AC4F-418D-AE19-62706E023703}">
                      <ahyp:hlinkClr val="tx"/>
                    </a:ext>
                  </a:extLst>
                </a:hlinkClick>
              </a:rPr>
              <a:t>ull safety</a:t>
            </a:r>
            <a:r>
              <a:rPr lang="en" sz="2000">
                <a:solidFill>
                  <a:srgbClr val="1C4587"/>
                </a:solidFill>
              </a:rPr>
              <a:t> features</a:t>
            </a:r>
            <a:endParaRPr sz="2000">
              <a:solidFill>
                <a:srgbClr val="1C4587"/>
              </a:solidFill>
            </a:endParaRPr>
          </a:p>
          <a:p>
            <a:pPr indent="0" lvl="0" marL="0" rtl="0" algn="l">
              <a:lnSpc>
                <a:spcPct val="115000"/>
              </a:lnSpc>
              <a:spcBef>
                <a:spcPts val="40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sp>
        <p:nvSpPr>
          <p:cNvPr id="561" name="Google Shape;561;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66"/>
          <p:cNvSpPr txBox="1"/>
          <p:nvPr/>
        </p:nvSpPr>
        <p:spPr>
          <a:xfrm>
            <a:off x="250900" y="999103"/>
            <a:ext cx="42183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In Lesson 1, you learned how to:</a:t>
            </a:r>
            <a:endParaRPr sz="20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Pathway</a:t>
            </a:r>
            <a:endParaRPr/>
          </a:p>
        </p:txBody>
      </p:sp>
      <p:sp>
        <p:nvSpPr>
          <p:cNvPr id="568" name="Google Shape;568;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67"/>
          <p:cNvSpPr txBox="1"/>
          <p:nvPr>
            <p:ph idx="1" type="body"/>
          </p:nvPr>
        </p:nvSpPr>
        <p:spPr>
          <a:xfrm>
            <a:off x="311711" y="1490519"/>
            <a:ext cx="8520600" cy="89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Practice what you’ve learned by</a:t>
            </a:r>
            <a:br>
              <a:rPr lang="en" sz="2500"/>
            </a:br>
            <a:r>
              <a:rPr lang="en" sz="2500"/>
              <a:t>completing the pathway:</a:t>
            </a:r>
            <a:endParaRPr sz="2500"/>
          </a:p>
          <a:p>
            <a:pPr indent="0" lvl="0" marL="0" rtl="0" algn="l">
              <a:lnSpc>
                <a:spcPct val="115000"/>
              </a:lnSpc>
              <a:spcBef>
                <a:spcPts val="1000"/>
              </a:spcBef>
              <a:spcAft>
                <a:spcPts val="0"/>
              </a:spcAft>
              <a:buNone/>
            </a:pPr>
            <a:r>
              <a:rPr lang="en" sz="2500" u="sng">
                <a:solidFill>
                  <a:schemeClr val="hlink"/>
                </a:solidFill>
                <a:hlinkClick r:id="rId3"/>
              </a:rPr>
              <a:t>Lesson 1: Kotlin basics</a:t>
            </a:r>
            <a:endParaRPr sz="2500">
              <a:solidFill>
                <a:schemeClr val="dk1"/>
              </a:solidFill>
            </a:endParaRPr>
          </a:p>
          <a:p>
            <a:pPr indent="0" lvl="0" marL="0" rtl="0" algn="l">
              <a:lnSpc>
                <a:spcPct val="115000"/>
              </a:lnSpc>
              <a:spcBef>
                <a:spcPts val="1000"/>
              </a:spcBef>
              <a:spcAft>
                <a:spcPts val="1000"/>
              </a:spcAft>
              <a:buNone/>
            </a:pPr>
            <a:r>
              <a:t/>
            </a:r>
            <a:endParaRPr sz="2500">
              <a:solidFill>
                <a:schemeClr val="dk1"/>
              </a:solidFill>
            </a:endParaRPr>
          </a:p>
        </p:txBody>
      </p:sp>
      <p:pic>
        <p:nvPicPr>
          <p:cNvPr id="570" name="Google Shape;570;p67"/>
          <p:cNvPicPr preferRelativeResize="0"/>
          <p:nvPr/>
        </p:nvPicPr>
        <p:blipFill rotWithShape="1">
          <a:blip r:embed="rId4">
            <a:alphaModFix/>
          </a:blip>
          <a:srcRect b="13226" l="12797" r="12273" t="12879"/>
          <a:stretch/>
        </p:blipFill>
        <p:spPr>
          <a:xfrm>
            <a:off x="5771650" y="1382495"/>
            <a:ext cx="2755850" cy="271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the project</a:t>
            </a:r>
            <a:endParaRPr/>
          </a:p>
        </p:txBody>
      </p:sp>
      <p:sp>
        <p:nvSpPr>
          <p:cNvPr id="95" name="Google Shape;95;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4"/>
          <p:cNvPicPr preferRelativeResize="0"/>
          <p:nvPr/>
        </p:nvPicPr>
        <p:blipFill>
          <a:blip r:embed="rId3">
            <a:alphaModFix/>
          </a:blip>
          <a:stretch>
            <a:fillRect/>
          </a:stretch>
        </p:blipFill>
        <p:spPr>
          <a:xfrm>
            <a:off x="1627377" y="1077200"/>
            <a:ext cx="5889244" cy="33652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REPL (Read-Eval-Print-Loop)</a:t>
            </a:r>
            <a:endParaRPr/>
          </a:p>
        </p:txBody>
      </p:sp>
      <p:sp>
        <p:nvSpPr>
          <p:cNvPr id="102" name="Google Shape;102;p15"/>
          <p:cNvSpPr txBox="1"/>
          <p:nvPr>
            <p:ph idx="1" type="body"/>
          </p:nvPr>
        </p:nvSpPr>
        <p:spPr>
          <a:xfrm>
            <a:off x="311700" y="923875"/>
            <a:ext cx="8520600" cy="3862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sz="1800">
              <a:solidFill>
                <a:schemeClr val="dk1"/>
              </a:solidFill>
            </a:endParaRPr>
          </a:p>
          <a:p>
            <a:pPr indent="0" lvl="0" marL="457200" rtl="0" algn="l">
              <a:spcBef>
                <a:spcPts val="1000"/>
              </a:spcBef>
              <a:spcAft>
                <a:spcPts val="0"/>
              </a:spcAft>
              <a:buClr>
                <a:schemeClr val="dk1"/>
              </a:buClr>
              <a:buSzPts val="1100"/>
              <a:buFont typeface="Arial"/>
              <a:buNone/>
            </a:pPr>
            <a:r>
              <a:t/>
            </a:r>
            <a:endParaRPr/>
          </a:p>
        </p:txBody>
      </p:sp>
      <p:sp>
        <p:nvSpPr>
          <p:cNvPr id="103" name="Google Shape;103;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5"/>
          <p:cNvSpPr txBox="1"/>
          <p:nvPr/>
        </p:nvSpPr>
        <p:spPr>
          <a:xfrm>
            <a:off x="6304800" y="2904775"/>
            <a:ext cx="2325900" cy="13959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3C4043"/>
                </a:solidFill>
                <a:latin typeface="Roboto"/>
                <a:ea typeface="Roboto"/>
                <a:cs typeface="Roboto"/>
                <a:sym typeface="Roboto"/>
              </a:rPr>
              <a:t>It may take a few moments before the Kotlin menu appears under </a:t>
            </a:r>
            <a:r>
              <a:rPr b="1" lang="en" sz="1800">
                <a:solidFill>
                  <a:srgbClr val="3C4043"/>
                </a:solidFill>
                <a:latin typeface="Roboto"/>
                <a:ea typeface="Roboto"/>
                <a:cs typeface="Roboto"/>
                <a:sym typeface="Roboto"/>
              </a:rPr>
              <a:t>Tools</a:t>
            </a:r>
            <a:r>
              <a:rPr lang="en" sz="1800">
                <a:solidFill>
                  <a:srgbClr val="3C4043"/>
                </a:solidFill>
                <a:latin typeface="Roboto"/>
                <a:ea typeface="Roboto"/>
                <a:cs typeface="Roboto"/>
                <a:sym typeface="Roboto"/>
              </a:rPr>
              <a:t>.</a:t>
            </a:r>
            <a:endParaRPr sz="1800">
              <a:solidFill>
                <a:srgbClr val="3C4043"/>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05" name="Google Shape;105;p15"/>
          <p:cNvPicPr preferRelativeResize="0"/>
          <p:nvPr/>
        </p:nvPicPr>
        <p:blipFill>
          <a:blip r:embed="rId3">
            <a:alphaModFix/>
          </a:blip>
          <a:stretch>
            <a:fillRect/>
          </a:stretch>
        </p:blipFill>
        <p:spPr>
          <a:xfrm>
            <a:off x="734713" y="1287488"/>
            <a:ext cx="4375499" cy="3013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printHello() function</a:t>
            </a:r>
            <a:endParaRPr/>
          </a:p>
        </p:txBody>
      </p:sp>
      <p:sp>
        <p:nvSpPr>
          <p:cNvPr id="111" name="Google Shape;111;p16"/>
          <p:cNvSpPr txBox="1"/>
          <p:nvPr>
            <p:ph idx="1" type="body"/>
          </p:nvPr>
        </p:nvSpPr>
        <p:spPr>
          <a:xfrm>
            <a:off x="311700" y="923875"/>
            <a:ext cx="8520600" cy="3815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sz="1400"/>
          </a:p>
          <a:p>
            <a:pPr indent="0" lvl="0" marL="914400" rtl="0" algn="l">
              <a:spcBef>
                <a:spcPts val="1000"/>
              </a:spcBef>
              <a:spcAft>
                <a:spcPts val="0"/>
              </a:spcAft>
              <a:buNone/>
            </a:pPr>
            <a:r>
              <a:t/>
            </a:r>
            <a:endParaRPr sz="1400"/>
          </a:p>
        </p:txBody>
      </p:sp>
      <p:sp>
        <p:nvSpPr>
          <p:cNvPr id="112" name="Google Shape;112;p1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6"/>
          <p:cNvPicPr preferRelativeResize="0"/>
          <p:nvPr/>
        </p:nvPicPr>
        <p:blipFill rotWithShape="1">
          <a:blip r:embed="rId3">
            <a:alphaModFix/>
          </a:blip>
          <a:srcRect b="0" l="0" r="2467" t="0"/>
          <a:stretch/>
        </p:blipFill>
        <p:spPr>
          <a:xfrm>
            <a:off x="311694" y="1457050"/>
            <a:ext cx="4828451" cy="2749050"/>
          </a:xfrm>
          <a:prstGeom prst="rect">
            <a:avLst/>
          </a:prstGeom>
          <a:noFill/>
          <a:ln>
            <a:noFill/>
          </a:ln>
        </p:spPr>
      </p:pic>
      <p:sp>
        <p:nvSpPr>
          <p:cNvPr id="114" name="Google Shape;114;p16"/>
          <p:cNvSpPr txBox="1"/>
          <p:nvPr/>
        </p:nvSpPr>
        <p:spPr>
          <a:xfrm>
            <a:off x="6321650" y="3090150"/>
            <a:ext cx="2329500" cy="11160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C4043"/>
                </a:solidFill>
                <a:latin typeface="Roboto"/>
                <a:ea typeface="Roboto"/>
                <a:cs typeface="Roboto"/>
                <a:sym typeface="Roboto"/>
              </a:rPr>
              <a:t>Press </a:t>
            </a:r>
            <a:r>
              <a:rPr b="1" lang="en" sz="1800">
                <a:solidFill>
                  <a:srgbClr val="3C4043"/>
                </a:solidFill>
                <a:latin typeface="Roboto"/>
                <a:ea typeface="Roboto"/>
                <a:cs typeface="Roboto"/>
                <a:sym typeface="Roboto"/>
              </a:rPr>
              <a:t>Control+Enter</a:t>
            </a:r>
            <a:r>
              <a:rPr lang="en" sz="1800">
                <a:solidFill>
                  <a:srgbClr val="3C4043"/>
                </a:solidFill>
                <a:latin typeface="Roboto"/>
                <a:ea typeface="Roboto"/>
                <a:cs typeface="Roboto"/>
                <a:sym typeface="Roboto"/>
              </a:rPr>
              <a:t> (</a:t>
            </a:r>
            <a:r>
              <a:rPr b="1" lang="en" sz="1800">
                <a:solidFill>
                  <a:srgbClr val="3C4043"/>
                </a:solidFill>
                <a:latin typeface="Roboto"/>
                <a:ea typeface="Roboto"/>
                <a:cs typeface="Roboto"/>
                <a:sym typeface="Roboto"/>
              </a:rPr>
              <a:t>Command+Enter</a:t>
            </a:r>
            <a:r>
              <a:rPr lang="en" sz="1800">
                <a:solidFill>
                  <a:srgbClr val="3C4043"/>
                </a:solidFill>
                <a:latin typeface="Roboto"/>
                <a:ea typeface="Roboto"/>
                <a:cs typeface="Roboto"/>
                <a:sym typeface="Roboto"/>
              </a:rPr>
              <a:t> </a:t>
            </a:r>
            <a:r>
              <a:rPr lang="en" sz="1800">
                <a:solidFill>
                  <a:srgbClr val="3C4043"/>
                </a:solidFill>
                <a:latin typeface="Roboto"/>
                <a:ea typeface="Roboto"/>
                <a:cs typeface="Roboto"/>
                <a:sym typeface="Roboto"/>
              </a:rPr>
              <a:t>on</a:t>
            </a:r>
            <a:r>
              <a:rPr lang="en" sz="1800">
                <a:solidFill>
                  <a:srgbClr val="3C4043"/>
                </a:solidFill>
                <a:latin typeface="Roboto"/>
                <a:ea typeface="Roboto"/>
                <a:cs typeface="Roboto"/>
                <a:sym typeface="Roboto"/>
              </a:rPr>
              <a:t> a Mac) to execute.</a:t>
            </a: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0"/>
            <a:ext cx="8520600" cy="46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Operators</a:t>
            </a:r>
            <a:endParaRPr sz="4200"/>
          </a:p>
        </p:txBody>
      </p:sp>
      <p:sp>
        <p:nvSpPr>
          <p:cNvPr id="120" name="Google Shape;120;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